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61" r:id="rId3"/>
    <p:sldId id="284" r:id="rId4"/>
    <p:sldId id="289" r:id="rId5"/>
    <p:sldId id="285" r:id="rId6"/>
    <p:sldId id="290" r:id="rId7"/>
    <p:sldId id="286" r:id="rId8"/>
    <p:sldId id="295" r:id="rId9"/>
    <p:sldId id="287" r:id="rId10"/>
    <p:sldId id="288" r:id="rId11"/>
    <p:sldId id="291" r:id="rId12"/>
    <p:sldId id="292" r:id="rId13"/>
    <p:sldId id="293" r:id="rId14"/>
    <p:sldId id="296" r:id="rId15"/>
    <p:sldId id="303" r:id="rId16"/>
    <p:sldId id="302" r:id="rId17"/>
    <p:sldId id="301" r:id="rId18"/>
    <p:sldId id="300" r:id="rId19"/>
    <p:sldId id="299" r:id="rId20"/>
    <p:sldId id="298" r:id="rId21"/>
    <p:sldId id="297" r:id="rId22"/>
    <p:sldId id="308" r:id="rId23"/>
    <p:sldId id="307" r:id="rId24"/>
    <p:sldId id="306" r:id="rId25"/>
    <p:sldId id="305" r:id="rId26"/>
    <p:sldId id="304" r:id="rId27"/>
    <p:sldId id="309" r:id="rId28"/>
    <p:sldId id="313" r:id="rId29"/>
    <p:sldId id="312" r:id="rId30"/>
    <p:sldId id="311" r:id="rId31"/>
    <p:sldId id="310" r:id="rId32"/>
    <p:sldId id="319" r:id="rId33"/>
    <p:sldId id="318" r:id="rId34"/>
    <p:sldId id="317" r:id="rId35"/>
    <p:sldId id="294" r:id="rId36"/>
    <p:sldId id="273" r:id="rId37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9CF8C-36DD-469B-A143-72DD19806989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1A088-A5E3-43EE-909D-F995208D9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1A088-A5E3-43EE-909D-F995208D98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1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ECA9-3AD3-427B-8D68-F9C057BF1F28}" type="datetime1">
              <a:rPr lang="en-US" smtClean="0"/>
              <a:t>4/3/2020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A1FF-D0F0-4AEA-BCED-5E2A3D481D6F}" type="datetime1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34E61-4B08-46A6-89D7-72D1099B2BF3}" type="datetime1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73A920-8585-402C-B774-DC006AB374D5}" type="datetime1">
              <a:rPr lang="en-US" smtClean="0"/>
              <a:t>4/3/2020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FD92-2CC9-46C5-B696-9CF5C0438142}" type="datetime1">
              <a:rPr lang="en-US" smtClean="0"/>
              <a:t>4/3/2020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E218BB9-C4A5-4A47-BBBC-3AEEB15D4C76}" type="datetime1">
              <a:rPr lang="en-US" smtClean="0"/>
              <a:t>4/3/2020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059560D-9571-4523-9B60-2EDD63FAA052}" type="datetime1">
              <a:rPr lang="en-US" smtClean="0"/>
              <a:t>4/3/2020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A659F-CB7A-4418-8AC9-0686DED0DC85}" type="datetime1">
              <a:rPr lang="en-US" smtClean="0"/>
              <a:t>4/3/2020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760B9-F7F8-4DAD-94A7-9F6EF92F2B44}" type="datetime1">
              <a:rPr lang="en-US" smtClean="0"/>
              <a:t>4/3/2020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AD1F7A8-0F50-447E-9E04-A73C62D3EB78}" type="datetime1">
              <a:rPr lang="en-US" smtClean="0"/>
              <a:t>4/3/2020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30A752-D51E-4B13-BC11-A233A75F16D9}" type="datetime1">
              <a:rPr lang="en-US" smtClean="0"/>
              <a:t>4/3/2020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FC93CFC3-DD54-4FFF-90B3-19300AF590FF}" type="datetime1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hotspotshield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youtube.com/watch?v=ANMrzw7JFzA&amp;feature=channe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76800"/>
            <a:ext cx="4572000" cy="136879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Pertemuan</a:t>
            </a:r>
            <a:r>
              <a:rPr lang="en-US" dirty="0" smtClean="0"/>
              <a:t> 3</a:t>
            </a:r>
          </a:p>
          <a:p>
            <a:endParaRPr lang="en-US" dirty="0" smtClean="0"/>
          </a:p>
          <a:p>
            <a:r>
              <a:rPr lang="en-US" sz="3200" b="1" i="0" dirty="0" smtClean="0">
                <a:solidFill>
                  <a:srgbClr val="FFFF00"/>
                </a:solidFill>
              </a:rPr>
              <a:t>Prof. Dr. </a:t>
            </a:r>
            <a:r>
              <a:rPr lang="en-US" sz="3200" b="1" i="0" dirty="0" err="1" smtClean="0">
                <a:solidFill>
                  <a:srgbClr val="FFFF00"/>
                </a:solidFill>
              </a:rPr>
              <a:t>Moedjiono</a:t>
            </a:r>
            <a:r>
              <a:rPr lang="en-US" sz="3200" b="1" i="0" dirty="0" smtClean="0">
                <a:solidFill>
                  <a:srgbClr val="FFFF00"/>
                </a:solidFill>
              </a:rPr>
              <a:t>, M.Sc.</a:t>
            </a:r>
            <a:endParaRPr lang="en-US" sz="3200" b="1" i="0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6" y="1219201"/>
            <a:ext cx="8639174" cy="2438399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solidFill>
                  <a:srgbClr val="FFFF00"/>
                </a:solidFill>
              </a:rPr>
              <a:t>Memahami</a:t>
            </a:r>
            <a:r>
              <a:rPr lang="en-US" sz="6600" dirty="0">
                <a:solidFill>
                  <a:srgbClr val="FFFF00"/>
                </a:solidFill>
              </a:rPr>
              <a:t> </a:t>
            </a:r>
            <a:r>
              <a:rPr lang="en-US" sz="6600" dirty="0" err="1">
                <a:solidFill>
                  <a:srgbClr val="FFFF00"/>
                </a:solidFill>
              </a:rPr>
              <a:t>Arsitektur</a:t>
            </a:r>
            <a:r>
              <a:rPr lang="en-US" sz="6600" dirty="0">
                <a:solidFill>
                  <a:srgbClr val="FFFF00"/>
                </a:solidFill>
              </a:rPr>
              <a:t> </a:t>
            </a:r>
            <a:r>
              <a:rPr lang="en-US" sz="6600" dirty="0" smtClean="0">
                <a:solidFill>
                  <a:srgbClr val="FFFF00"/>
                </a:solidFill>
              </a:rPr>
              <a:t>Awan (Cloud)</a:t>
            </a:r>
            <a:endParaRPr lang="en-US" sz="6600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4876800"/>
            <a:ext cx="1752600" cy="18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Sebagian</a:t>
            </a:r>
            <a:r>
              <a:rPr lang="en-US" sz="2000" dirty="0" smtClean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penyedia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Infrastruktur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sbg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(IaaS) </a:t>
            </a:r>
            <a:r>
              <a:rPr lang="en-US" sz="2000" dirty="0" err="1"/>
              <a:t>mengandalkan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teknologi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mesin</a:t>
            </a:r>
            <a:r>
              <a:rPr lang="en-US" sz="2000" dirty="0">
                <a:solidFill>
                  <a:srgbClr val="FFC000"/>
                </a:solidFill>
              </a:rPr>
              <a:t> virtual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mengirimkan</a:t>
            </a:r>
            <a:r>
              <a:rPr lang="en-US" sz="2000" dirty="0">
                <a:solidFill>
                  <a:srgbClr val="FFC000"/>
                </a:solidFill>
              </a:rPr>
              <a:t> server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dpt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menjalankan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/>
              <a:t>. Server virtual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dijelaskan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/>
              <a:t>mesin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instance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karakteristik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dpt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dijelaskan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server </a:t>
            </a:r>
            <a:r>
              <a:rPr lang="en-US" sz="2000" dirty="0" err="1" smtClean="0">
                <a:solidFill>
                  <a:srgbClr val="FFC000"/>
                </a:solidFill>
              </a:rPr>
              <a:t>memberikan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sejumlah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siklus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mikroprosesor</a:t>
            </a:r>
            <a:r>
              <a:rPr lang="en-US" sz="2000" dirty="0">
                <a:solidFill>
                  <a:srgbClr val="FFC000"/>
                </a:solidFill>
              </a:rPr>
              <a:t> (CPU) </a:t>
            </a:r>
            <a:r>
              <a:rPr lang="en-US" sz="2000" dirty="0" err="1">
                <a:solidFill>
                  <a:srgbClr val="FFC000"/>
                </a:solidFill>
              </a:rPr>
              <a:t>tertentu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dirty="0" err="1">
                <a:solidFill>
                  <a:srgbClr val="FFC000"/>
                </a:solidFill>
              </a:rPr>
              <a:t>akses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memori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>
                <a:solidFill>
                  <a:srgbClr val="FFC000"/>
                </a:solidFill>
              </a:rPr>
              <a:t>bandwidth </a:t>
            </a:r>
            <a:r>
              <a:rPr lang="en-US" sz="2000" dirty="0" err="1">
                <a:solidFill>
                  <a:srgbClr val="FFC000"/>
                </a:solidFill>
              </a:rPr>
              <a:t>jaringan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pelanggan</a:t>
            </a:r>
            <a:r>
              <a:rPr lang="en-US" sz="2000" dirty="0">
                <a:solidFill>
                  <a:srgbClr val="FFC000"/>
                </a:solidFill>
              </a:rPr>
              <a:t>. 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92D050"/>
                </a:solidFill>
              </a:rPr>
              <a:t>Mesin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virtual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wadah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ditugaskan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sumber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daya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tertentu</a:t>
            </a:r>
            <a:r>
              <a:rPr lang="en-US" sz="2000" dirty="0"/>
              <a:t>.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yang </a:t>
            </a:r>
            <a:r>
              <a:rPr lang="en-US" sz="2000" dirty="0" err="1"/>
              <a:t>berjalan</a:t>
            </a:r>
            <a:r>
              <a:rPr lang="en-US" sz="2000" dirty="0"/>
              <a:t> di </a:t>
            </a:r>
            <a:r>
              <a:rPr lang="en-US" sz="2000" dirty="0" err="1"/>
              <a:t>mesin</a:t>
            </a:r>
            <a:r>
              <a:rPr lang="en-US" sz="2000" dirty="0"/>
              <a:t> virtual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apa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mendefinisikan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utilitas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sistem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komputasi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awan</a:t>
            </a:r>
            <a:r>
              <a:rPr lang="en-US" sz="2000" dirty="0">
                <a:solidFill>
                  <a:srgbClr val="92D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Dlm</a:t>
            </a:r>
            <a:r>
              <a:rPr lang="en-US" sz="2000" dirty="0" smtClean="0"/>
              <a:t> diagram Server, </a:t>
            </a:r>
            <a:r>
              <a:rPr lang="en-US" sz="2000" dirty="0"/>
              <a:t>API </a:t>
            </a:r>
            <a:r>
              <a:rPr lang="en-US" sz="2000" dirty="0" err="1"/>
              <a:t>ditampilkan</a:t>
            </a:r>
            <a:r>
              <a:rPr lang="en-US" sz="2000" dirty="0"/>
              <a:t> </a:t>
            </a:r>
            <a:r>
              <a:rPr lang="en-US" sz="2000" dirty="0" err="1"/>
              <a:t>berbayang</a:t>
            </a:r>
            <a:r>
              <a:rPr lang="en-US" sz="2000" dirty="0"/>
              <a:t> </a:t>
            </a:r>
            <a:r>
              <a:rPr lang="en-US" sz="2000" dirty="0" smtClean="0"/>
              <a:t>abu-2 </a:t>
            </a:r>
            <a:r>
              <a:rPr lang="en-US" sz="2000" dirty="0" err="1" smtClean="0"/>
              <a:t>krn</a:t>
            </a:r>
            <a:r>
              <a:rPr lang="en-US" sz="2000" dirty="0" smtClean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komponen</a:t>
            </a:r>
            <a:r>
              <a:rPr lang="en-US" sz="2000" dirty="0"/>
              <a:t> </a:t>
            </a:r>
            <a:r>
              <a:rPr lang="en-US" sz="2000" dirty="0" err="1"/>
              <a:t>opsional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tdk</a:t>
            </a:r>
            <a:r>
              <a:rPr lang="en-US" sz="2000" dirty="0" smtClean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/>
              <a:t>bersama</a:t>
            </a:r>
            <a:r>
              <a:rPr lang="en-US" sz="2000" dirty="0"/>
              <a:t> server. </a:t>
            </a:r>
            <a:r>
              <a:rPr lang="en-US" sz="2000" dirty="0" err="1">
                <a:solidFill>
                  <a:srgbClr val="FFC000"/>
                </a:solidFill>
              </a:rPr>
              <a:t>Komponen</a:t>
            </a:r>
            <a:r>
              <a:rPr lang="en-US" sz="2000" dirty="0">
                <a:solidFill>
                  <a:srgbClr val="FFC000"/>
                </a:solidFill>
              </a:rPr>
              <a:t> VMM </a:t>
            </a:r>
            <a:r>
              <a:rPr lang="en-US" sz="2000" dirty="0" smtClean="0"/>
              <a:t>(Monitor </a:t>
            </a:r>
            <a:r>
              <a:rPr lang="en-US" sz="2000" dirty="0" err="1"/>
              <a:t>Mesin</a:t>
            </a:r>
            <a:r>
              <a:rPr lang="en-US" sz="2000" dirty="0"/>
              <a:t> </a:t>
            </a:r>
            <a:r>
              <a:rPr lang="en-US" sz="2000" dirty="0" smtClean="0"/>
              <a:t>Virtual)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C000"/>
                </a:solidFill>
              </a:rPr>
              <a:t>hypervisor.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perangkat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lunak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tingkat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rendah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memungkinkan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sistem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operasi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berbeda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berjalan</a:t>
            </a:r>
            <a:r>
              <a:rPr lang="en-US" sz="2000" dirty="0">
                <a:solidFill>
                  <a:srgbClr val="FFC000"/>
                </a:solidFill>
              </a:rPr>
              <a:t> di </a:t>
            </a:r>
            <a:r>
              <a:rPr lang="en-US" sz="2000" dirty="0" err="1">
                <a:solidFill>
                  <a:srgbClr val="FFC000"/>
                </a:solidFill>
              </a:rPr>
              <a:t>ruang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memori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mereka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sendiri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mengelola</a:t>
            </a:r>
            <a:r>
              <a:rPr lang="en-US" sz="2000" dirty="0">
                <a:solidFill>
                  <a:srgbClr val="FFC000"/>
                </a:solidFill>
              </a:rPr>
              <a:t> I / O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mesin</a:t>
            </a:r>
            <a:r>
              <a:rPr lang="en-US" sz="2000" dirty="0">
                <a:solidFill>
                  <a:srgbClr val="FFC000"/>
                </a:solidFill>
              </a:rPr>
              <a:t> virtual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Infrastruktur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466724"/>
            <a:ext cx="8915400" cy="57816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C000"/>
                </a:solidFill>
              </a:rPr>
              <a:t>Gagasan</a:t>
            </a:r>
            <a:r>
              <a:rPr lang="en-US" sz="2000" b="1" dirty="0">
                <a:solidFill>
                  <a:srgbClr val="FFC000"/>
                </a:solidFill>
              </a:rPr>
              <a:t> server virtual </a:t>
            </a:r>
            <a:r>
              <a:rPr lang="en-US" sz="2000" dirty="0" err="1"/>
              <a:t>menyajikan</a:t>
            </a:r>
            <a:r>
              <a:rPr lang="en-US" sz="2000" dirty="0"/>
              <a:t> </a:t>
            </a:r>
            <a:r>
              <a:rPr lang="en-US" sz="2000" dirty="0" err="1" smtClean="0"/>
              <a:t>kpd</a:t>
            </a:r>
            <a:r>
              <a:rPr lang="en-US" sz="2000" dirty="0" smtClean="0"/>
              <a:t> </a:t>
            </a:r>
            <a:r>
              <a:rPr lang="en-US" sz="2000" dirty="0" err="1"/>
              <a:t>pengembang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cara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berpikir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baru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pemrograman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/>
              <a:t>. </a:t>
            </a:r>
            <a:r>
              <a:rPr lang="en-US" sz="2000" dirty="0" err="1"/>
              <a:t>Misalnya</a:t>
            </a:r>
            <a:r>
              <a:rPr lang="en-US" sz="2000" dirty="0"/>
              <a:t>,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seorang</a:t>
            </a:r>
            <a:r>
              <a:rPr lang="en-US" sz="2000" dirty="0"/>
              <a:t> programmer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memerlukan</a:t>
            </a:r>
            <a:r>
              <a:rPr lang="en-US" sz="2000" dirty="0"/>
              <a:t> </a:t>
            </a:r>
            <a:r>
              <a:rPr lang="en-US" sz="2000" dirty="0" err="1" smtClean="0"/>
              <a:t>bbrp</a:t>
            </a:r>
            <a:r>
              <a:rPr lang="en-US" sz="2000" dirty="0" smtClean="0"/>
              <a:t> </a:t>
            </a:r>
            <a:r>
              <a:rPr lang="en-US" sz="2000" dirty="0" err="1"/>
              <a:t>tugas</a:t>
            </a:r>
            <a:r>
              <a:rPr lang="en-US" sz="2000" dirty="0"/>
              <a:t>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paralel</a:t>
            </a:r>
            <a:r>
              <a:rPr lang="en-US" sz="2000" dirty="0"/>
              <a:t>,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menulis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utas</a:t>
            </a:r>
            <a:r>
              <a:rPr lang="en-US" sz="2000" dirty="0"/>
              <a:t> </a:t>
            </a:r>
            <a:r>
              <a:rPr lang="en-US" sz="2000" dirty="0" err="1"/>
              <a:t>eksekusi</a:t>
            </a:r>
            <a:r>
              <a:rPr lang="en-US" sz="2000" dirty="0"/>
              <a:t> </a:t>
            </a:r>
            <a:r>
              <a:rPr lang="en-US" sz="2000" dirty="0" err="1"/>
              <a:t>tambahan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dikelola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. </a:t>
            </a:r>
            <a:r>
              <a:rPr lang="en-US" sz="2000" dirty="0" err="1">
                <a:solidFill>
                  <a:srgbClr val="FFC000"/>
                </a:solidFill>
              </a:rPr>
              <a:t>Ketika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seorang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pengembang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membuat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menggunakan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cloud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FFC000"/>
                </a:solidFill>
              </a:rPr>
              <a:t>pengembang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dpt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melampirkan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sesuai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memungkinkan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itu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sendiri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skala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pelaksanaan</a:t>
            </a:r>
            <a:r>
              <a:rPr lang="en-US" sz="2000" dirty="0">
                <a:solidFill>
                  <a:srgbClr val="FFC000"/>
                </a:solidFill>
              </a:rPr>
              <a:t> program</a:t>
            </a:r>
            <a:r>
              <a:rPr lang="en-US" sz="2000" dirty="0"/>
              <a:t>. </a:t>
            </a:r>
            <a:r>
              <a:rPr lang="en-US" sz="2000" dirty="0" err="1" smtClean="0">
                <a:solidFill>
                  <a:srgbClr val="FFC000"/>
                </a:solidFill>
              </a:rPr>
              <a:t>Aplikasi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seperti</a:t>
            </a:r>
            <a:r>
              <a:rPr lang="en-US" sz="2000" dirty="0">
                <a:solidFill>
                  <a:srgbClr val="FFC000"/>
                </a:solidFill>
              </a:rPr>
              <a:t> rendering </a:t>
            </a:r>
            <a:r>
              <a:rPr lang="en-US" sz="2000" dirty="0" err="1">
                <a:solidFill>
                  <a:srgbClr val="FFC000"/>
                </a:solidFill>
              </a:rPr>
              <a:t>tiga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dimensi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lama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diselesaikan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server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ditingkatkan</a:t>
            </a:r>
            <a:r>
              <a:rPr lang="en-US" sz="2000" dirty="0">
                <a:solidFill>
                  <a:srgbClr val="FFC000"/>
                </a:solidFill>
              </a:rPr>
              <a:t> di cloud </a:t>
            </a:r>
            <a:r>
              <a:rPr lang="en-US" sz="2000" dirty="0" err="1">
                <a:solidFill>
                  <a:srgbClr val="FFC000"/>
                </a:solidFill>
              </a:rPr>
              <a:t>ke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banyak</a:t>
            </a:r>
            <a:r>
              <a:rPr lang="en-US" sz="2000" dirty="0">
                <a:solidFill>
                  <a:srgbClr val="FFC000"/>
                </a:solidFill>
              </a:rPr>
              <a:t> server </a:t>
            </a:r>
            <a:r>
              <a:rPr lang="en-US" sz="2000" dirty="0" err="1"/>
              <a:t>sekaligus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periode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waktu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singkat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FFC000"/>
                </a:solidFill>
              </a:rPr>
              <a:t>menyelesaikan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tugas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dg </a:t>
            </a:r>
            <a:r>
              <a:rPr lang="en-US" sz="2000" dirty="0" err="1">
                <a:solidFill>
                  <a:srgbClr val="FFC000"/>
                </a:solidFill>
              </a:rPr>
              <a:t>harga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sama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atau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lebih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rendah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tingkat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jauh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lebih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cepat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aplikasi</a:t>
            </a:r>
            <a:r>
              <a:rPr lang="en-US" sz="2000" dirty="0">
                <a:solidFill>
                  <a:srgbClr val="92D050"/>
                </a:solidFill>
              </a:rPr>
              <a:t> masa </a:t>
            </a:r>
            <a:r>
              <a:rPr lang="en-US" sz="2000" dirty="0" err="1">
                <a:solidFill>
                  <a:srgbClr val="92D050"/>
                </a:solidFill>
              </a:rPr>
              <a:t>depan</a:t>
            </a:r>
            <a:r>
              <a:rPr lang="en-US" sz="2000" dirty="0"/>
              <a:t>, </a:t>
            </a:r>
            <a:r>
              <a:rPr lang="en-US" sz="2000" dirty="0" err="1"/>
              <a:t>pengembang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menyeimbangkan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kebutuhan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arsitektur</a:t>
            </a:r>
            <a:r>
              <a:rPr lang="en-US" sz="2000" dirty="0">
                <a:solidFill>
                  <a:srgbClr val="92D050"/>
                </a:solidFill>
              </a:rPr>
              <a:t> program </a:t>
            </a:r>
            <a:r>
              <a:rPr lang="en-US" sz="2000" dirty="0" err="1">
                <a:solidFill>
                  <a:srgbClr val="92D050"/>
                </a:solidFill>
              </a:rPr>
              <a:t>mereka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shg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aplikasi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mereka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membuat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utas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baru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ketika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sesuai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atau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membuat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mesin</a:t>
            </a:r>
            <a:r>
              <a:rPr lang="en-US" sz="2000" dirty="0">
                <a:solidFill>
                  <a:srgbClr val="92D050"/>
                </a:solidFill>
              </a:rPr>
              <a:t> virtual </a:t>
            </a:r>
            <a:r>
              <a:rPr lang="en-US" sz="2000" dirty="0" err="1">
                <a:solidFill>
                  <a:srgbClr val="92D050"/>
                </a:solidFill>
              </a:rPr>
              <a:t>baru</a:t>
            </a:r>
            <a:r>
              <a:rPr lang="en-US" sz="2000" dirty="0"/>
              <a:t>.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memperhatikan</a:t>
            </a:r>
            <a:r>
              <a:rPr lang="en-US" sz="2000" dirty="0"/>
              <a:t> </a:t>
            </a:r>
            <a:r>
              <a:rPr lang="en-US" sz="2000" dirty="0" err="1" smtClean="0"/>
              <a:t>bgmn</a:t>
            </a:r>
            <a:r>
              <a:rPr lang="en-US" sz="2000" dirty="0" smtClean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menggunakan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sumber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daya</a:t>
            </a:r>
            <a:r>
              <a:rPr lang="en-US" sz="2000" dirty="0">
                <a:solidFill>
                  <a:srgbClr val="92D050"/>
                </a:solidFill>
              </a:rPr>
              <a:t> cloud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92D050"/>
                </a:solidFill>
              </a:rPr>
              <a:t>saat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tepat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mengukur</a:t>
            </a:r>
            <a:r>
              <a:rPr lang="en-US" sz="2000" dirty="0"/>
              <a:t> </a:t>
            </a:r>
            <a:r>
              <a:rPr lang="en-US" sz="2000" dirty="0" err="1"/>
              <a:t>eksekusi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cloud, </a:t>
            </a:r>
            <a:r>
              <a:rPr lang="en-US" sz="2000" dirty="0" err="1" smtClean="0">
                <a:solidFill>
                  <a:srgbClr val="92D050"/>
                </a:solidFill>
              </a:rPr>
              <a:t>bgmn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memantau</a:t>
            </a:r>
            <a:r>
              <a:rPr lang="en-US" sz="2000" dirty="0">
                <a:solidFill>
                  <a:srgbClr val="92D050"/>
                </a:solidFill>
              </a:rPr>
              <a:t> instance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mereka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jalankan</a:t>
            </a:r>
            <a:r>
              <a:rPr lang="en-US" sz="2000" dirty="0" smtClean="0"/>
              <a:t> &amp; </a:t>
            </a:r>
            <a:r>
              <a:rPr lang="en-US" sz="2000" dirty="0" err="1">
                <a:solidFill>
                  <a:srgbClr val="92D050"/>
                </a:solidFill>
              </a:rPr>
              <a:t>kapan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tdk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memperluas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penggunaan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aplikasi</a:t>
            </a:r>
            <a:r>
              <a:rPr lang="en-US" sz="2000" dirty="0">
                <a:solidFill>
                  <a:srgbClr val="92D050"/>
                </a:solidFill>
              </a:rPr>
              <a:t> cloud </a:t>
            </a:r>
            <a:r>
              <a:rPr lang="en-US" sz="2000" dirty="0" err="1">
                <a:solidFill>
                  <a:srgbClr val="92D050"/>
                </a:solidFill>
              </a:rPr>
              <a:t>mereka</a:t>
            </a:r>
            <a:r>
              <a:rPr lang="en-US" sz="20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r>
              <a:rPr lang="en-US" sz="2400" b="1" dirty="0" err="1">
                <a:solidFill>
                  <a:srgbClr val="FFFF00"/>
                </a:solidFill>
              </a:rPr>
              <a:t>A</a:t>
            </a:r>
            <a:r>
              <a:rPr lang="en-US" sz="2400" b="1" dirty="0" err="1" smtClean="0">
                <a:solidFill>
                  <a:srgbClr val="FFFF00"/>
                </a:solidFill>
              </a:rPr>
              <a:t>rsitektur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yg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menggambarkan</a:t>
            </a:r>
            <a:r>
              <a:rPr lang="en-US" sz="2400" b="1" dirty="0" smtClean="0">
                <a:solidFill>
                  <a:srgbClr val="FFFF00"/>
                </a:solidFill>
              </a:rPr>
              <a:t> bag </a:t>
            </a:r>
            <a:r>
              <a:rPr lang="en-US" sz="2400" b="1" dirty="0" err="1">
                <a:solidFill>
                  <a:srgbClr val="FFFF00"/>
                </a:solidFill>
              </a:rPr>
              <a:t>dari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tumpukan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komputasi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awan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yg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ditetapkan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sbg</a:t>
            </a:r>
            <a:r>
              <a:rPr lang="en-US" sz="2400" b="1" dirty="0" smtClean="0">
                <a:solidFill>
                  <a:srgbClr val="FFFF00"/>
                </a:solidFill>
              </a:rPr>
              <a:t> server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400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44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92D050"/>
                </a:solidFill>
              </a:rPr>
              <a:t>Platform </a:t>
            </a:r>
            <a:r>
              <a:rPr lang="en-US" sz="2200" b="1" dirty="0">
                <a:solidFill>
                  <a:srgbClr val="92D050"/>
                </a:solidFill>
              </a:rPr>
              <a:t>di cloud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lapisan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perangkat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lunak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digunakan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utk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membuat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tingkat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layanan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lebih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tinggi</a:t>
            </a:r>
            <a:r>
              <a:rPr lang="en-US" sz="2200" dirty="0"/>
              <a:t>. </a:t>
            </a:r>
            <a:r>
              <a:rPr lang="en-US" sz="2200" dirty="0" smtClean="0"/>
              <a:t>3 </a:t>
            </a:r>
            <a:r>
              <a:rPr lang="en-US" sz="2200" dirty="0" err="1"/>
              <a:t>contoh</a:t>
            </a:r>
            <a:r>
              <a:rPr lang="en-US" sz="2200" dirty="0"/>
              <a:t> </a:t>
            </a:r>
            <a:r>
              <a:rPr lang="en-US" sz="2200" dirty="0" err="1" smtClean="0"/>
              <a:t>utama</a:t>
            </a:r>
            <a:r>
              <a:rPr lang="en-US" sz="2200" dirty="0" smtClean="0"/>
              <a:t>:</a:t>
            </a:r>
            <a:endParaRPr lang="en-US" sz="2200" dirty="0"/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200" dirty="0" smtClean="0"/>
              <a:t>Platform </a:t>
            </a:r>
            <a:r>
              <a:rPr lang="en-US" sz="2200" dirty="0"/>
              <a:t>Force.com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smtClean="0"/>
              <a:t>Salesforce.com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200" dirty="0" smtClean="0"/>
              <a:t>Platform </a:t>
            </a:r>
            <a:r>
              <a:rPr lang="en-US" sz="2200" dirty="0"/>
              <a:t>Windows </a:t>
            </a:r>
            <a:r>
              <a:rPr lang="en-US" sz="2200" dirty="0" smtClean="0"/>
              <a:t>Azure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200" dirty="0" smtClean="0"/>
              <a:t>Google </a:t>
            </a:r>
            <a:r>
              <a:rPr lang="en-US" sz="2200" dirty="0"/>
              <a:t>Apps </a:t>
            </a:r>
            <a:r>
              <a:rPr lang="en-US" sz="2200" dirty="0" err="1"/>
              <a:t>dan</a:t>
            </a:r>
            <a:r>
              <a:rPr lang="en-US" sz="2200" dirty="0"/>
              <a:t> Google </a:t>
            </a:r>
            <a:r>
              <a:rPr lang="en-US" sz="2200" dirty="0" err="1"/>
              <a:t>AppEngine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Ke-3 </a:t>
            </a:r>
            <a:r>
              <a:rPr lang="en-US" sz="2200" dirty="0" err="1"/>
              <a:t>layanan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menawarkan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semua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perangkat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keras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&amp; </a:t>
            </a:r>
            <a:r>
              <a:rPr lang="en-US" sz="2200" dirty="0" err="1">
                <a:solidFill>
                  <a:srgbClr val="FFC000"/>
                </a:solidFill>
              </a:rPr>
              <a:t>perangkat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lunak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di-host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diperlukan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utk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membangun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&amp; </a:t>
            </a:r>
            <a:r>
              <a:rPr lang="en-US" sz="2200" dirty="0" err="1">
                <a:solidFill>
                  <a:srgbClr val="FFC000"/>
                </a:solidFill>
              </a:rPr>
              <a:t>menggunakan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aplikasi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atau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layanan</a:t>
            </a:r>
            <a:r>
              <a:rPr lang="en-US" sz="2200" dirty="0">
                <a:solidFill>
                  <a:srgbClr val="FFC000"/>
                </a:solidFill>
              </a:rPr>
              <a:t> Web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dibuat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khusus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oleh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pengembang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dlm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konteks</a:t>
            </a:r>
            <a:r>
              <a:rPr lang="en-US" sz="2200" dirty="0" smtClean="0">
                <a:solidFill>
                  <a:srgbClr val="FFC000"/>
                </a:solidFill>
              </a:rPr>
              <a:t> &amp; </a:t>
            </a:r>
            <a:r>
              <a:rPr lang="en-US" sz="2200" dirty="0" err="1" smtClean="0">
                <a:solidFill>
                  <a:srgbClr val="FFC000"/>
                </a:solidFill>
              </a:rPr>
              <a:t>bbg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kemampuan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dimungkinkan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oleh</a:t>
            </a:r>
            <a:r>
              <a:rPr lang="en-US" sz="2200" dirty="0">
                <a:solidFill>
                  <a:srgbClr val="FFC000"/>
                </a:solidFill>
              </a:rPr>
              <a:t> platform. Platform </a:t>
            </a:r>
            <a:r>
              <a:rPr lang="en-US" sz="2200" dirty="0" err="1">
                <a:solidFill>
                  <a:srgbClr val="FFC000"/>
                </a:solidFill>
              </a:rPr>
              <a:t>mewakili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hampir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seluruh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tumpukan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perangkat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lunak</a:t>
            </a:r>
            <a:r>
              <a:rPr lang="en-US" sz="2200" dirty="0">
                <a:solidFill>
                  <a:srgbClr val="FFC000"/>
                </a:solidFill>
              </a:rPr>
              <a:t> cloud</a:t>
            </a:r>
            <a:r>
              <a:rPr lang="en-US" sz="2200" dirty="0"/>
              <a:t>, </a:t>
            </a:r>
            <a:r>
              <a:rPr lang="en-US" sz="2200" dirty="0" err="1"/>
              <a:t>hanya</a:t>
            </a:r>
            <a:r>
              <a:rPr lang="en-US" sz="2200" dirty="0"/>
              <a:t> </a:t>
            </a:r>
            <a:r>
              <a:rPr lang="en-US" sz="2200" dirty="0" err="1"/>
              <a:t>lapisan</a:t>
            </a:r>
            <a:r>
              <a:rPr lang="en-US" sz="2200" dirty="0"/>
              <a:t> </a:t>
            </a:r>
            <a:r>
              <a:rPr lang="en-US" sz="2200" dirty="0" err="1"/>
              <a:t>presentasi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mewakili</a:t>
            </a:r>
            <a:r>
              <a:rPr lang="en-US" sz="2200" dirty="0"/>
              <a:t> </a:t>
            </a:r>
            <a:r>
              <a:rPr lang="en-US" sz="2200" dirty="0" err="1"/>
              <a:t>antarmuka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hilang</a:t>
            </a:r>
            <a:r>
              <a:rPr lang="en-US" sz="2200" dirty="0"/>
              <a:t>.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smtClean="0"/>
              <a:t>bag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sama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tumpukan</a:t>
            </a:r>
            <a:r>
              <a:rPr lang="en-US" sz="2200" dirty="0"/>
              <a:t>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merupakan</a:t>
            </a:r>
            <a:r>
              <a:rPr lang="en-US" sz="2200" dirty="0"/>
              <a:t> </a:t>
            </a:r>
            <a:r>
              <a:rPr lang="en-US" sz="2200" dirty="0" err="1"/>
              <a:t>alat</a:t>
            </a:r>
            <a:r>
              <a:rPr lang="en-US" sz="2200" dirty="0"/>
              <a:t> </a:t>
            </a:r>
            <a:r>
              <a:rPr lang="en-US" sz="2200" dirty="0" smtClean="0"/>
              <a:t>virtual.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memisahkan</a:t>
            </a:r>
            <a:r>
              <a:rPr lang="en-US" sz="2200" dirty="0">
                <a:solidFill>
                  <a:srgbClr val="FFC000"/>
                </a:solidFill>
              </a:rPr>
              <a:t> platform </a:t>
            </a:r>
            <a:r>
              <a:rPr lang="en-US" sz="2200" dirty="0" err="1">
                <a:solidFill>
                  <a:srgbClr val="FFC000"/>
                </a:solidFill>
              </a:rPr>
              <a:t>dari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alat</a:t>
            </a:r>
            <a:r>
              <a:rPr lang="en-US" sz="2200" dirty="0">
                <a:solidFill>
                  <a:srgbClr val="FFC000"/>
                </a:solidFill>
              </a:rPr>
              <a:t> virtual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bahwa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perangkat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lunak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diinstal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dibangun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dari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komponen</a:t>
            </a:r>
            <a:r>
              <a:rPr lang="en-US" sz="2200" dirty="0">
                <a:solidFill>
                  <a:srgbClr val="FFC000"/>
                </a:solidFill>
              </a:rPr>
              <a:t>,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layanan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&amp; </a:t>
            </a:r>
            <a:r>
              <a:rPr lang="en-US" sz="2200" dirty="0" err="1">
                <a:solidFill>
                  <a:srgbClr val="FFC000"/>
                </a:solidFill>
              </a:rPr>
              <a:t>dikendalikan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melalui</a:t>
            </a:r>
            <a:r>
              <a:rPr lang="en-US" sz="2200" dirty="0">
                <a:solidFill>
                  <a:srgbClr val="FFC000"/>
                </a:solidFill>
              </a:rPr>
              <a:t> API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diterbitkan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oleh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penyedia</a:t>
            </a:r>
            <a:r>
              <a:rPr lang="en-US" sz="2200" dirty="0">
                <a:solidFill>
                  <a:srgbClr val="FFC000"/>
                </a:solidFill>
              </a:rPr>
              <a:t> platform</a:t>
            </a:r>
            <a:r>
              <a:rPr lang="en-US" sz="22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Platform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1020762"/>
            <a:ext cx="8915400" cy="55229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Alat</a:t>
            </a:r>
            <a:r>
              <a:rPr lang="en-US" sz="2400" b="1" dirty="0">
                <a:solidFill>
                  <a:srgbClr val="FFFF00"/>
                </a:solidFill>
              </a:rPr>
              <a:t> virtual </a:t>
            </a:r>
            <a:r>
              <a:rPr lang="en-US" sz="2400" b="1" dirty="0" err="1">
                <a:solidFill>
                  <a:srgbClr val="FFFF00"/>
                </a:solidFill>
              </a:rPr>
              <a:t>adalah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perangkat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lunak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yg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menginstal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middleware </a:t>
            </a:r>
            <a:r>
              <a:rPr lang="en-US" sz="2400" b="1" dirty="0" err="1">
                <a:solidFill>
                  <a:srgbClr val="FFFF00"/>
                </a:solidFill>
              </a:rPr>
              <a:t>ke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mesin</a:t>
            </a:r>
            <a:r>
              <a:rPr lang="en-US" sz="2400" b="1" dirty="0">
                <a:solidFill>
                  <a:srgbClr val="FFFF00"/>
                </a:solidFill>
              </a:rPr>
              <a:t> virtual</a:t>
            </a:r>
          </a:p>
        </p:txBody>
      </p:sp>
      <p:pic>
        <p:nvPicPr>
          <p:cNvPr id="5" name="image1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0763"/>
            <a:ext cx="9144000" cy="55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314324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virtual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mengekspos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 smtClean="0"/>
              <a:t>kpd</a:t>
            </a:r>
            <a:r>
              <a:rPr lang="en-US" dirty="0" smtClean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API,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aplikasi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yg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dibangun</a:t>
            </a:r>
            <a:r>
              <a:rPr lang="en-US" dirty="0">
                <a:solidFill>
                  <a:srgbClr val="FFFF00"/>
                </a:solidFill>
              </a:rPr>
              <a:t> di cloud </a:t>
            </a:r>
            <a:r>
              <a:rPr lang="en-US" dirty="0" err="1">
                <a:solidFill>
                  <a:srgbClr val="FFFF00"/>
                </a:solidFill>
              </a:rPr>
              <a:t>menggunakan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platform </a:t>
            </a:r>
            <a:r>
              <a:rPr lang="en-US" dirty="0" err="1">
                <a:solidFill>
                  <a:srgbClr val="FFFF00"/>
                </a:solidFill>
              </a:rPr>
              <a:t>akan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merangkum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melalui</a:t>
            </a:r>
            <a:r>
              <a:rPr lang="en-US" dirty="0">
                <a:solidFill>
                  <a:srgbClr val="FFFF00"/>
                </a:solidFill>
              </a:rPr>
              <a:t> API </a:t>
            </a:r>
            <a:r>
              <a:rPr lang="en-US" dirty="0" err="1">
                <a:solidFill>
                  <a:srgbClr val="FFFF00"/>
                </a:solidFill>
              </a:rPr>
              <a:t>sendiri</a:t>
            </a:r>
            <a:r>
              <a:rPr lang="en-US" dirty="0"/>
              <a:t>. </a:t>
            </a:r>
            <a:r>
              <a:rPr lang="en-US" dirty="0" err="1">
                <a:solidFill>
                  <a:srgbClr val="FFFF00"/>
                </a:solidFill>
              </a:rPr>
              <a:t>Pengguna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kemudian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berinteraksi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dg </a:t>
            </a:r>
            <a:r>
              <a:rPr lang="en-US" dirty="0">
                <a:solidFill>
                  <a:srgbClr val="FFFF00"/>
                </a:solidFill>
              </a:rPr>
              <a:t>platform, </a:t>
            </a:r>
            <a:r>
              <a:rPr lang="en-US" dirty="0" err="1">
                <a:solidFill>
                  <a:srgbClr val="FFFF00"/>
                </a:solidFill>
              </a:rPr>
              <a:t>mengonsumsi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melalui</a:t>
            </a:r>
            <a:r>
              <a:rPr lang="en-US" dirty="0">
                <a:solidFill>
                  <a:srgbClr val="FFFF00"/>
                </a:solidFill>
              </a:rPr>
              <a:t> API </a:t>
            </a:r>
            <a:r>
              <a:rPr lang="en-US" dirty="0" err="1">
                <a:solidFill>
                  <a:srgbClr val="FFFF00"/>
                </a:solidFill>
              </a:rPr>
              <a:t>itu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meninggalkan</a:t>
            </a:r>
            <a:r>
              <a:rPr lang="en-US" dirty="0">
                <a:solidFill>
                  <a:srgbClr val="FFFF00"/>
                </a:solidFill>
              </a:rPr>
              <a:t> platform </a:t>
            </a:r>
            <a:r>
              <a:rPr lang="en-US" dirty="0" err="1" smtClean="0">
                <a:solidFill>
                  <a:srgbClr val="FFFF00"/>
                </a:solidFill>
              </a:rPr>
              <a:t>utk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mengelola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>
                <a:solidFill>
                  <a:srgbClr val="FFFF00"/>
                </a:solidFill>
              </a:rPr>
              <a:t>skala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dg </a:t>
            </a:r>
            <a:r>
              <a:rPr lang="en-US" dirty="0" err="1">
                <a:solidFill>
                  <a:srgbClr val="FFFF00"/>
                </a:solidFill>
              </a:rPr>
              <a:t>tepat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>
                <a:solidFill>
                  <a:srgbClr val="92D050"/>
                </a:solidFill>
              </a:rPr>
              <a:t>platform</a:t>
            </a:r>
            <a:r>
              <a:rPr lang="en-US" dirty="0"/>
              <a:t>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alat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pengembangan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antarmuka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pengguna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berdasarkan</a:t>
            </a:r>
            <a:r>
              <a:rPr lang="en-US" dirty="0">
                <a:solidFill>
                  <a:srgbClr val="92D050"/>
                </a:solidFill>
              </a:rPr>
              <a:t> HTML, JavaScript, </a:t>
            </a:r>
            <a:r>
              <a:rPr lang="en-US" dirty="0" err="1">
                <a:solidFill>
                  <a:srgbClr val="92D050"/>
                </a:solidFill>
              </a:rPr>
              <a:t>atau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bbrp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teknologi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lainnya</a:t>
            </a:r>
            <a:r>
              <a:rPr lang="en-US" dirty="0"/>
              <a:t>. </a:t>
            </a:r>
            <a:r>
              <a:rPr lang="en-US" dirty="0" err="1"/>
              <a:t>Ketika</a:t>
            </a:r>
            <a:r>
              <a:rPr lang="en-US" dirty="0"/>
              <a:t> Web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/>
              <a:t>media,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smtClean="0"/>
              <a:t>dg </a:t>
            </a:r>
            <a:r>
              <a:rPr lang="en-US" dirty="0" err="1"/>
              <a:t>lingkungan</a:t>
            </a:r>
            <a:r>
              <a:rPr lang="en-US" dirty="0"/>
              <a:t> Internet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/>
              <a:t>kaya </a:t>
            </a:r>
            <a:r>
              <a:rPr lang="en-US" dirty="0" err="1"/>
              <a:t>seperti</a:t>
            </a:r>
            <a:r>
              <a:rPr lang="en-US" dirty="0"/>
              <a:t> Adobe Flash, Flex, </a:t>
            </a:r>
            <a:r>
              <a:rPr lang="en-US" dirty="0" smtClean="0"/>
              <a:t>Air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smtClean="0"/>
              <a:t>alternative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/>
              <a:t>Windows Silverlight.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mengabstraksi</a:t>
            </a:r>
            <a:r>
              <a:rPr lang="en-US" dirty="0"/>
              <a:t> API platform,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 smtClean="0"/>
              <a:t>tsb</a:t>
            </a:r>
            <a:r>
              <a:rPr lang="en-US" dirty="0" smtClean="0"/>
              <a:t> </a:t>
            </a:r>
            <a:r>
              <a:rPr lang="en-US" dirty="0" err="1"/>
              <a:t>dikelola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UI.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79572"/>
            <a:ext cx="8915400" cy="249920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6088304"/>
            <a:ext cx="914400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termasuk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antarmuka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utk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lapisan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4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spt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server </a:t>
            </a:r>
            <a:r>
              <a:rPr lang="en-US" dirty="0">
                <a:solidFill>
                  <a:srgbClr val="92D050"/>
                </a:solidFill>
              </a:rPr>
              <a:t>Web </a:t>
            </a:r>
            <a:r>
              <a:rPr lang="en-US" dirty="0" err="1">
                <a:solidFill>
                  <a:srgbClr val="92D050"/>
                </a:solidFill>
              </a:rPr>
              <a:t>atau</a:t>
            </a:r>
            <a:r>
              <a:rPr lang="en-US" dirty="0">
                <a:solidFill>
                  <a:srgbClr val="92D050"/>
                </a:solidFill>
              </a:rPr>
              <a:t> server database </a:t>
            </a:r>
            <a:r>
              <a:rPr lang="en-US" dirty="0" err="1" smtClean="0">
                <a:solidFill>
                  <a:srgbClr val="92D050"/>
                </a:solidFill>
              </a:rPr>
              <a:t>yg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dpt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berjalan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pd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gambar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mesin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virtual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 smtClean="0"/>
              <a:t>sbg</a:t>
            </a:r>
            <a:r>
              <a:rPr lang="en-US" dirty="0" smtClean="0"/>
              <a:t> </a:t>
            </a:r>
            <a:r>
              <a:rPr lang="en-US" b="1" dirty="0" err="1">
                <a:solidFill>
                  <a:srgbClr val="92D050"/>
                </a:solidFill>
              </a:rPr>
              <a:t>peralatan</a:t>
            </a:r>
            <a:r>
              <a:rPr lang="en-US" b="1" dirty="0">
                <a:solidFill>
                  <a:srgbClr val="92D050"/>
                </a:solidFill>
              </a:rPr>
              <a:t> virtual</a:t>
            </a:r>
            <a:r>
              <a:rPr lang="en-US" dirty="0"/>
              <a:t>. Nama </a:t>
            </a:r>
            <a:r>
              <a:rPr lang="en-US" dirty="0" err="1"/>
              <a:t>alat</a:t>
            </a:r>
            <a:r>
              <a:rPr lang="en-US" dirty="0"/>
              <a:t> virtual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menyesatkan</a:t>
            </a:r>
            <a:r>
              <a:rPr lang="en-US" dirty="0"/>
              <a:t> </a:t>
            </a:r>
            <a:r>
              <a:rPr lang="en-US" dirty="0" err="1" smtClean="0"/>
              <a:t>krn</a:t>
            </a:r>
            <a:r>
              <a:rPr lang="en-US" dirty="0" smtClean="0"/>
              <a:t> </a:t>
            </a:r>
            <a:r>
              <a:rPr lang="en-US" dirty="0" err="1" smtClean="0"/>
              <a:t>menyulap</a:t>
            </a:r>
            <a:r>
              <a:rPr lang="en-US" dirty="0" smtClean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sempit</a:t>
            </a:r>
            <a:r>
              <a:rPr lang="en-US" dirty="0"/>
              <a:t>. </a:t>
            </a:r>
            <a:r>
              <a:rPr lang="en-US" dirty="0" err="1"/>
              <a:t>Peralatan</a:t>
            </a:r>
            <a:r>
              <a:rPr lang="en-US" dirty="0"/>
              <a:t> virtual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diinstal</a:t>
            </a:r>
            <a:r>
              <a:rPr lang="en-US" dirty="0"/>
              <a:t>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/>
              <a:t>server virtual —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dimaksudkan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 </a:t>
            </a:r>
            <a:r>
              <a:rPr lang="en-US" dirty="0" err="1">
                <a:solidFill>
                  <a:srgbClr val="92D050"/>
                </a:solidFill>
              </a:rPr>
              <a:t>Alat</a:t>
            </a:r>
            <a:r>
              <a:rPr lang="en-US" dirty="0">
                <a:solidFill>
                  <a:srgbClr val="92D050"/>
                </a:solidFill>
              </a:rPr>
              <a:t> virtual </a:t>
            </a:r>
            <a:r>
              <a:rPr lang="en-US" dirty="0" err="1">
                <a:solidFill>
                  <a:srgbClr val="92D050"/>
                </a:solidFill>
              </a:rPr>
              <a:t>adalah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contoh</a:t>
            </a:r>
            <a:r>
              <a:rPr lang="en-US" dirty="0">
                <a:solidFill>
                  <a:srgbClr val="92D050"/>
                </a:solidFill>
              </a:rPr>
              <a:t> platform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peralatan</a:t>
            </a:r>
            <a:r>
              <a:rPr lang="en-US" dirty="0">
                <a:solidFill>
                  <a:srgbClr val="92D050"/>
                </a:solidFill>
              </a:rPr>
              <a:t> virtual </a:t>
            </a:r>
            <a:r>
              <a:rPr lang="en-US" dirty="0" err="1">
                <a:solidFill>
                  <a:srgbClr val="92D050"/>
                </a:solidFill>
              </a:rPr>
              <a:t>menempati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bagian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tengah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tumpukan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komputasi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awan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C000"/>
                </a:solidFill>
              </a:rPr>
              <a:t>Alat</a:t>
            </a:r>
            <a:r>
              <a:rPr lang="en-US" b="1" dirty="0">
                <a:solidFill>
                  <a:srgbClr val="FFC000"/>
                </a:solidFill>
              </a:rPr>
              <a:t> virtual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objek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penyebaran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yg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umum</a:t>
            </a:r>
            <a:r>
              <a:rPr lang="en-US" dirty="0">
                <a:solidFill>
                  <a:srgbClr val="FFC000"/>
                </a:solidFill>
              </a:rPr>
              <a:t> di </a:t>
            </a:r>
            <a:r>
              <a:rPr lang="en-US" dirty="0" smtClean="0">
                <a:solidFill>
                  <a:srgbClr val="FFC000"/>
                </a:solidFill>
              </a:rPr>
              <a:t>cloud</a:t>
            </a:r>
            <a:r>
              <a:rPr lang="en-US" dirty="0" smtClean="0"/>
              <a:t> &amp;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area di mana </a:t>
            </a:r>
            <a:r>
              <a:rPr lang="en-US" dirty="0" err="1" smtClean="0"/>
              <a:t>terdpt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C000"/>
                </a:solidFill>
              </a:rPr>
              <a:t>banyak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aktivitas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&amp; </a:t>
            </a:r>
            <a:r>
              <a:rPr lang="en-US" dirty="0" err="1">
                <a:solidFill>
                  <a:srgbClr val="FFC000"/>
                </a:solidFill>
              </a:rPr>
              <a:t>inovasi</a:t>
            </a:r>
            <a:r>
              <a:rPr lang="en-US" dirty="0"/>
              <a:t>.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keuntungan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utama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dari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peranti</a:t>
            </a:r>
            <a:r>
              <a:rPr lang="en-US" dirty="0">
                <a:solidFill>
                  <a:srgbClr val="FFC000"/>
                </a:solidFill>
              </a:rPr>
              <a:t> virtual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dpt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menggunakan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peranti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sbg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dasar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utk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merakit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layanan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yg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kompleks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peranti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menjadi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salah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satu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komponen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standar</a:t>
            </a:r>
            <a:r>
              <a:rPr lang="en-US" dirty="0" smtClean="0"/>
              <a:t>. </a:t>
            </a:r>
            <a:r>
              <a:rPr lang="en-US" dirty="0" err="1"/>
              <a:t>Peralatan</a:t>
            </a:r>
            <a:r>
              <a:rPr lang="en-US" dirty="0"/>
              <a:t> virtual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pemeliharaan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Kita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lintas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piranti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virtual </a:t>
            </a:r>
            <a:r>
              <a:rPr lang="en-US" dirty="0" err="1" smtClean="0">
                <a:solidFill>
                  <a:srgbClr val="FFFF00"/>
                </a:solidFill>
              </a:rPr>
              <a:t>dlm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sistem</a:t>
            </a:r>
            <a:r>
              <a:rPr lang="en-US" dirty="0">
                <a:solidFill>
                  <a:srgbClr val="FFFF00"/>
                </a:solidFill>
              </a:rPr>
              <a:t> IaaS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Amazon's Elastic Compute Cloud (EC2</a:t>
            </a:r>
            <a:r>
              <a:rPr lang="en-US" dirty="0" smtClean="0">
                <a:solidFill>
                  <a:srgbClr val="FFFF00"/>
                </a:solidFill>
              </a:rPr>
              <a:t>). </a:t>
            </a:r>
            <a:r>
              <a:rPr lang="en-US" dirty="0" err="1"/>
              <a:t>Mesin</a:t>
            </a:r>
            <a:r>
              <a:rPr lang="en-US" dirty="0"/>
              <a:t> Amazon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peranti</a:t>
            </a:r>
            <a:r>
              <a:rPr lang="en-US" dirty="0"/>
              <a:t> virtual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dikemas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gird of </a:t>
            </a:r>
            <a:r>
              <a:rPr lang="en-US" dirty="0" err="1"/>
              <a:t>Xen</a:t>
            </a:r>
            <a:r>
              <a:rPr lang="en-US" dirty="0"/>
              <a:t> node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Amazon Web </a:t>
            </a:r>
            <a:r>
              <a:rPr lang="en-US" dirty="0" err="1"/>
              <a:t>Sistem</a:t>
            </a:r>
            <a:r>
              <a:rPr lang="en-US" dirty="0"/>
              <a:t> EC2 </a:t>
            </a:r>
            <a:r>
              <a:rPr lang="en-US" dirty="0" err="1"/>
              <a:t>layanan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Peralatan</a:t>
            </a:r>
            <a:r>
              <a:rPr lang="en-US" dirty="0" smtClean="0"/>
              <a:t> </a:t>
            </a:r>
            <a:r>
              <a:rPr lang="en-US" dirty="0"/>
              <a:t>virtual </a:t>
            </a:r>
            <a:r>
              <a:rPr lang="en-US" dirty="0" err="1">
                <a:solidFill>
                  <a:srgbClr val="92D050"/>
                </a:solidFill>
              </a:rPr>
              <a:t>jauh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lebih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mudah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utk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diinstal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&amp; </a:t>
            </a:r>
            <a:r>
              <a:rPr lang="en-US" dirty="0" err="1" smtClean="0">
                <a:solidFill>
                  <a:srgbClr val="92D050"/>
                </a:solidFill>
              </a:rPr>
              <a:t>dijalankan</a:t>
            </a:r>
            <a:r>
              <a:rPr lang="en-US" dirty="0" smtClean="0"/>
              <a:t>. </a:t>
            </a:r>
            <a:r>
              <a:rPr lang="en-US" dirty="0" err="1" smtClean="0"/>
              <a:t>Peralatan</a:t>
            </a:r>
            <a:r>
              <a:rPr lang="en-US" dirty="0" smtClean="0"/>
              <a:t> </a:t>
            </a:r>
            <a:r>
              <a:rPr lang="en-US" dirty="0"/>
              <a:t>virtual </a:t>
            </a:r>
            <a:r>
              <a:rPr lang="en-US" dirty="0" err="1">
                <a:solidFill>
                  <a:srgbClr val="92D050"/>
                </a:solidFill>
              </a:rPr>
              <a:t>juga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jauh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lebih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besar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daripada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aplikasi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itu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sendiri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/>
              <a:t>krn</a:t>
            </a:r>
            <a:r>
              <a:rPr lang="en-US" dirty="0" smtClean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dibundel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dg </a:t>
            </a:r>
            <a:r>
              <a:rPr lang="en-US" dirty="0" err="1">
                <a:solidFill>
                  <a:srgbClr val="92D050"/>
                </a:solidFill>
              </a:rPr>
              <a:t>sistem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operasi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Peralatan</a:t>
            </a:r>
            <a:r>
              <a:rPr lang="en-US" b="1" dirty="0" smtClean="0">
                <a:solidFill>
                  <a:srgbClr val="FFFF00"/>
                </a:solidFill>
              </a:rPr>
              <a:t> Virtual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1276984"/>
            <a:ext cx="8915400" cy="52666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Mesin</a:t>
            </a:r>
            <a:r>
              <a:rPr lang="en-US" sz="2400" b="1" dirty="0">
                <a:solidFill>
                  <a:srgbClr val="FFFF00"/>
                </a:solidFill>
              </a:rPr>
              <a:t> Amazon (</a:t>
            </a:r>
            <a:r>
              <a:rPr lang="en-US" sz="2400" b="1" dirty="0" err="1" smtClean="0">
                <a:solidFill>
                  <a:srgbClr val="FFFF00"/>
                </a:solidFill>
              </a:rPr>
              <a:t>kumpulan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peralatan</a:t>
            </a:r>
            <a:r>
              <a:rPr lang="en-US" sz="2400" b="1" dirty="0">
                <a:solidFill>
                  <a:srgbClr val="FFFF00"/>
                </a:solidFill>
              </a:rPr>
              <a:t> virtual </a:t>
            </a:r>
            <a:r>
              <a:rPr lang="en-US" sz="2400" b="1" dirty="0" err="1" smtClean="0">
                <a:solidFill>
                  <a:srgbClr val="FFFF00"/>
                </a:solidFill>
              </a:rPr>
              <a:t>yg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dpt</a:t>
            </a:r>
            <a:r>
              <a:rPr lang="en-US" sz="2400" b="1" dirty="0" smtClean="0">
                <a:solidFill>
                  <a:srgbClr val="FFFF00"/>
                </a:solidFill>
              </a:rPr>
              <a:t> di </a:t>
            </a:r>
            <a:r>
              <a:rPr lang="en-US" sz="2400" b="1" dirty="0" err="1">
                <a:solidFill>
                  <a:srgbClr val="FFFF00"/>
                </a:solidFill>
              </a:rPr>
              <a:t>instal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pd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server </a:t>
            </a:r>
            <a:r>
              <a:rPr lang="en-US" sz="2400" b="1" dirty="0" err="1">
                <a:solidFill>
                  <a:srgbClr val="FFFF00"/>
                </a:solidFill>
              </a:rPr>
              <a:t>Xen</a:t>
            </a:r>
            <a:r>
              <a:rPr lang="en-US" sz="2400" b="1" dirty="0">
                <a:solidFill>
                  <a:srgbClr val="FFFF00"/>
                </a:solidFill>
              </a:rPr>
              <a:t> hypervisor </a:t>
            </a:r>
            <a:r>
              <a:rPr lang="en-US" sz="2400" b="1" dirty="0" err="1" smtClean="0">
                <a:solidFill>
                  <a:srgbClr val="FFFF00"/>
                </a:solidFill>
              </a:rPr>
              <a:t>mereka</a:t>
            </a:r>
            <a:r>
              <a:rPr lang="en-US" sz="2400" b="1" dirty="0" smtClean="0">
                <a:solidFill>
                  <a:srgbClr val="FFFF00"/>
                </a:solidFill>
              </a:rPr>
              <a:t>)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067800" cy="5553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8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619124"/>
            <a:ext cx="8915400" cy="578167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92D050"/>
                </a:solidFill>
              </a:rPr>
              <a:t>Peralatan</a:t>
            </a:r>
            <a:r>
              <a:rPr lang="en-US" dirty="0">
                <a:solidFill>
                  <a:srgbClr val="92D050"/>
                </a:solidFill>
              </a:rPr>
              <a:t> virtual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mempengaruhi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industri</a:t>
            </a:r>
            <a:r>
              <a:rPr lang="en-US" dirty="0">
                <a:solidFill>
                  <a:srgbClr val="92D050"/>
                </a:solidFill>
              </a:rPr>
              <a:t> PC </a:t>
            </a:r>
            <a:r>
              <a:rPr lang="en-US" dirty="0" smtClean="0"/>
              <a:t>dg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seperti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toko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aplikasi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mempengaruhi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industri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ponsel</a:t>
            </a:r>
            <a:r>
              <a:rPr lang="en-US" dirty="0" smtClean="0"/>
              <a:t>. </a:t>
            </a:r>
            <a:r>
              <a:rPr lang="en-US" dirty="0" err="1" smtClean="0"/>
              <a:t>Peralatan</a:t>
            </a:r>
            <a:r>
              <a:rPr lang="en-US" dirty="0" smtClean="0"/>
              <a:t> </a:t>
            </a:r>
            <a:r>
              <a:rPr lang="en-US" dirty="0"/>
              <a:t>virtual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/>
              <a:t>di situs Web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/>
              <a:t>vendor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Ubuntu, </a:t>
            </a:r>
            <a:r>
              <a:rPr lang="en-US" dirty="0" err="1">
                <a:solidFill>
                  <a:srgbClr val="92D050"/>
                </a:solidFill>
              </a:rPr>
              <a:t>Xen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(http: // www xen.org/),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di </a:t>
            </a:r>
            <a:r>
              <a:rPr lang="en-US" dirty="0" err="1" smtClean="0"/>
              <a:t>antaranya</a:t>
            </a:r>
            <a:r>
              <a:rPr lang="en-US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Bagvapp</a:t>
            </a:r>
            <a:r>
              <a:rPr lang="en-US" dirty="0" smtClean="0"/>
              <a:t> </a:t>
            </a:r>
            <a:r>
              <a:rPr lang="en-US" dirty="0"/>
              <a:t>(http://bagside.com/bagvapp/)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virtual,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berbasis</a:t>
            </a:r>
            <a:r>
              <a:rPr lang="en-US" dirty="0"/>
              <a:t> Windows,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di VMware </a:t>
            </a:r>
            <a:r>
              <a:rPr lang="en-US" dirty="0" smtClean="0"/>
              <a:t>Player.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HelpdeskLive</a:t>
            </a:r>
            <a:r>
              <a:rPr lang="en-US" b="1" dirty="0" smtClean="0"/>
              <a:t> </a:t>
            </a:r>
            <a:r>
              <a:rPr lang="en-US" dirty="0"/>
              <a:t>(http://helpdesklive.info/download/VirtualBox%20VDI%20free%20images html)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 err="1"/>
              <a:t>distribusi</a:t>
            </a:r>
            <a:r>
              <a:rPr lang="en-US" dirty="0"/>
              <a:t> Linux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smtClean="0"/>
              <a:t>virtual.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Jcinacio</a:t>
            </a:r>
            <a:r>
              <a:rPr lang="en-US" b="1" dirty="0" smtClean="0"/>
              <a:t> </a:t>
            </a:r>
            <a:r>
              <a:rPr lang="en-US" dirty="0"/>
              <a:t>(http://www.jcinacio.com/)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smtClean="0"/>
              <a:t>Ubuntu.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Jumpbox</a:t>
            </a:r>
            <a:r>
              <a:rPr lang="en-US" dirty="0" smtClean="0"/>
              <a:t> </a:t>
            </a:r>
            <a:r>
              <a:rPr lang="en-US" dirty="0"/>
              <a:t>(http://www.jumpbox.com)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virtual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 smtClean="0"/>
              <a:t>sbg</a:t>
            </a:r>
            <a:r>
              <a:rPr lang="en-US" dirty="0" smtClean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terkelola</a:t>
            </a:r>
            <a:r>
              <a:rPr lang="en-US" dirty="0"/>
              <a:t>. </a:t>
            </a:r>
            <a:r>
              <a:rPr lang="en-US" dirty="0" err="1"/>
              <a:t>Jumpbox</a:t>
            </a:r>
            <a:r>
              <a:rPr lang="en-US" dirty="0"/>
              <a:t>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virtual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Bugzilla, </a:t>
            </a:r>
            <a:r>
              <a:rPr lang="en-US" dirty="0" err="1"/>
              <a:t>DokuWiki</a:t>
            </a:r>
            <a:r>
              <a:rPr lang="en-US" dirty="0"/>
              <a:t>, Drupal, Joomla !, Nagios, </a:t>
            </a:r>
            <a:r>
              <a:rPr lang="en-US" dirty="0" err="1"/>
              <a:t>OpenVPN</a:t>
            </a:r>
            <a:r>
              <a:rPr lang="en-US" dirty="0"/>
              <a:t>, PostgreSQL, </a:t>
            </a:r>
            <a:r>
              <a:rPr lang="en-US" dirty="0" err="1"/>
              <a:t>Redmine</a:t>
            </a:r>
            <a:r>
              <a:rPr lang="en-US" dirty="0"/>
              <a:t>, WordPress, </a:t>
            </a:r>
            <a:r>
              <a:rPr lang="en-US" dirty="0" smtClean="0"/>
              <a:t>&amp;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92D050"/>
                </a:solidFill>
              </a:rPr>
              <a:t>QEMU </a:t>
            </a:r>
            <a:r>
              <a:rPr lang="en-US" dirty="0"/>
              <a:t>(http://www.qemu.org/) </a:t>
            </a:r>
            <a:r>
              <a:rPr lang="en-US" dirty="0" err="1"/>
              <a:t>adalah</a:t>
            </a:r>
            <a:r>
              <a:rPr lang="en-US" dirty="0"/>
              <a:t> emulator CPU </a:t>
            </a:r>
            <a:r>
              <a:rPr lang="en-US" dirty="0" smtClean="0"/>
              <a:t>&amp; </a:t>
            </a:r>
            <a:r>
              <a:rPr lang="en-US" dirty="0"/>
              <a:t>monitor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smtClean="0"/>
              <a:t>virtual.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92D050"/>
                </a:solidFill>
              </a:rPr>
              <a:t>Parallels</a:t>
            </a:r>
            <a:r>
              <a:rPr lang="en-US" b="1" dirty="0" smtClean="0"/>
              <a:t> </a:t>
            </a:r>
            <a:r>
              <a:rPr lang="en-US" dirty="0"/>
              <a:t>(http://ptn.parallels.com/ptn) host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mencakup</a:t>
            </a:r>
            <a:r>
              <a:rPr lang="en-US" dirty="0"/>
              <a:t> distro Linux,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server, </a:t>
            </a:r>
            <a:r>
              <a:rPr lang="en-US" dirty="0" smtClean="0"/>
              <a:t>&amp;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ThoughtPolice</a:t>
            </a:r>
            <a:r>
              <a:rPr lang="en-US" dirty="0" smtClean="0"/>
              <a:t> </a:t>
            </a:r>
            <a:r>
              <a:rPr lang="en-US" dirty="0"/>
              <a:t>(http://www.thoughtpolice.co.uk/vmware/)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 smtClean="0"/>
              <a:t>bdsk</a:t>
            </a:r>
            <a:r>
              <a:rPr lang="en-US" dirty="0" smtClean="0"/>
              <a:t>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Linux.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VirtualBox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/>
              <a:t>(http://www.virtualbox.org/)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virtual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Oracle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 smtClean="0"/>
              <a:t>sbg</a:t>
            </a:r>
            <a:r>
              <a:rPr lang="en-US" dirty="0" smtClean="0"/>
              <a:t> </a:t>
            </a:r>
            <a:r>
              <a:rPr lang="en-US" dirty="0" err="1"/>
              <a:t>tuan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 smtClean="0"/>
              <a:t>bbg</a:t>
            </a:r>
            <a:r>
              <a:rPr lang="en-US" dirty="0" smtClean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smtClean="0"/>
              <a:t>virtual.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rgbClr val="92D050"/>
                </a:solidFill>
              </a:rPr>
              <a:t>Vmachines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/>
              <a:t>(http: //www.vmachines net /) </a:t>
            </a:r>
            <a:r>
              <a:rPr lang="en-US" dirty="0" err="1"/>
              <a:t>adalah</a:t>
            </a:r>
            <a:r>
              <a:rPr lang="en-US" dirty="0"/>
              <a:t> situs </a:t>
            </a:r>
            <a:r>
              <a:rPr lang="en-US" dirty="0" smtClean="0"/>
              <a:t>dg </a:t>
            </a:r>
            <a:r>
              <a:rPr lang="en-US" dirty="0"/>
              <a:t>desktop, </a:t>
            </a:r>
            <a:r>
              <a:rPr lang="en-US" dirty="0" smtClean="0"/>
              <a:t>server &amp;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/>
              <a:t>VMware.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1143000"/>
            <a:ext cx="8915400" cy="5400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9906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Pasar</a:t>
            </a:r>
            <a:r>
              <a:rPr lang="en-US" sz="2400" b="1" dirty="0">
                <a:solidFill>
                  <a:srgbClr val="FFFF00"/>
                </a:solidFill>
              </a:rPr>
              <a:t> VMware Virtual Appliance (http://www.vmware.com/appliances/) </a:t>
            </a:r>
            <a:r>
              <a:rPr lang="en-US" sz="2400" b="1" dirty="0" err="1">
                <a:solidFill>
                  <a:srgbClr val="FFFF00"/>
                </a:solidFill>
              </a:rPr>
              <a:t>menjual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peralatan</a:t>
            </a:r>
            <a:r>
              <a:rPr lang="en-US" sz="2400" b="1" dirty="0">
                <a:solidFill>
                  <a:srgbClr val="FFFF00"/>
                </a:solidFill>
              </a:rPr>
              <a:t> virtual </a:t>
            </a:r>
            <a:r>
              <a:rPr lang="en-US" sz="2400" b="1" dirty="0" err="1" smtClean="0">
                <a:solidFill>
                  <a:srgbClr val="FFFF00"/>
                </a:solidFill>
              </a:rPr>
              <a:t>yg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berjalan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pd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hypervisor VMware </a:t>
            </a:r>
            <a:r>
              <a:rPr lang="en-US" sz="2400" b="1" dirty="0" err="1" smtClean="0">
                <a:solidFill>
                  <a:srgbClr val="FFFF00"/>
                </a:solidFill>
              </a:rPr>
              <a:t>dlm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aplikasi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komputasi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awan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image2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457200"/>
            <a:ext cx="8791574" cy="6004560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Pertemuan</a:t>
            </a:r>
            <a:r>
              <a:rPr lang="en-US" sz="2800" b="1" dirty="0" smtClean="0">
                <a:solidFill>
                  <a:srgbClr val="FFFF00"/>
                </a:solidFill>
              </a:rPr>
              <a:t> 2: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Menemukan</a:t>
            </a:r>
            <a:r>
              <a:rPr lang="en-US" sz="2000" b="1" dirty="0"/>
              <a:t> </a:t>
            </a:r>
            <a:r>
              <a:rPr lang="en-US" sz="2000" b="1" dirty="0" err="1"/>
              <a:t>atribut</a:t>
            </a:r>
            <a:r>
              <a:rPr lang="en-US" sz="2000" b="1" dirty="0"/>
              <a:t> </a:t>
            </a:r>
            <a:r>
              <a:rPr lang="en-US" sz="2000" b="1" dirty="0" err="1" smtClean="0"/>
              <a:t>yg</a:t>
            </a:r>
            <a:r>
              <a:rPr lang="en-US" sz="2000" b="1" dirty="0" smtClean="0"/>
              <a:t> </a:t>
            </a:r>
            <a:r>
              <a:rPr lang="en-US" sz="2000" b="1" dirty="0" err="1"/>
              <a:t>membuat</a:t>
            </a:r>
            <a:r>
              <a:rPr lang="en-US" sz="2000" b="1" dirty="0"/>
              <a:t> </a:t>
            </a:r>
            <a:r>
              <a:rPr lang="en-US" sz="2000" b="1" dirty="0" err="1"/>
              <a:t>komputasi</a:t>
            </a:r>
            <a:r>
              <a:rPr lang="en-US" sz="2000" b="1" dirty="0"/>
              <a:t> </a:t>
            </a:r>
            <a:r>
              <a:rPr lang="en-US" sz="2000" b="1" dirty="0" err="1"/>
              <a:t>awan</a:t>
            </a:r>
            <a:r>
              <a:rPr lang="en-US" sz="2000" b="1" dirty="0"/>
              <a:t> </a:t>
            </a:r>
            <a:r>
              <a:rPr lang="en-US" sz="2000" b="1" dirty="0" err="1"/>
              <a:t>unik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Menerapkan</a:t>
            </a:r>
            <a:r>
              <a:rPr lang="en-US" sz="2000" b="1" dirty="0"/>
              <a:t> </a:t>
            </a:r>
            <a:r>
              <a:rPr lang="en-US" sz="2000" b="1" dirty="0" err="1"/>
              <a:t>komputasi</a:t>
            </a:r>
            <a:r>
              <a:rPr lang="en-US" sz="2000" b="1" dirty="0"/>
              <a:t> </a:t>
            </a:r>
            <a:r>
              <a:rPr lang="en-US" sz="2000" b="1" dirty="0" err="1"/>
              <a:t>awan</a:t>
            </a:r>
            <a:r>
              <a:rPr lang="en-US" sz="2000" b="1" dirty="0"/>
              <a:t> </a:t>
            </a:r>
            <a:r>
              <a:rPr lang="en-US" sz="2000" b="1" dirty="0" err="1"/>
              <a:t>saat</a:t>
            </a:r>
            <a:r>
              <a:rPr lang="en-US" sz="2000" b="1" dirty="0"/>
              <a:t> </a:t>
            </a:r>
            <a:r>
              <a:rPr lang="en-US" sz="2000" b="1" dirty="0" err="1"/>
              <a:t>itu</a:t>
            </a:r>
            <a:r>
              <a:rPr lang="en-US" sz="2000" b="1" dirty="0"/>
              <a:t> </a:t>
            </a:r>
            <a:r>
              <a:rPr lang="en-US" sz="2000" b="1" dirty="0" err="1"/>
              <a:t>merupakan</a:t>
            </a:r>
            <a:r>
              <a:rPr lang="en-US" sz="2000" b="1" dirty="0"/>
              <a:t> </a:t>
            </a:r>
            <a:r>
              <a:rPr lang="en-US" sz="2000" b="1" dirty="0" err="1"/>
              <a:t>pilihan</a:t>
            </a:r>
            <a:r>
              <a:rPr lang="en-US" sz="2000" b="1" dirty="0"/>
              <a:t> </a:t>
            </a:r>
            <a:r>
              <a:rPr lang="en-US" sz="2000" b="1" dirty="0" err="1" smtClean="0"/>
              <a:t>terbaik</a:t>
            </a:r>
            <a:r>
              <a:rPr lang="en-US" sz="2000" b="1" dirty="0" smtClean="0"/>
              <a:t>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Mengukur</a:t>
            </a:r>
            <a:r>
              <a:rPr lang="en-US" sz="2000" b="1" dirty="0"/>
              <a:t> </a:t>
            </a:r>
            <a:r>
              <a:rPr lang="en-US" sz="2000" b="1" dirty="0" err="1"/>
              <a:t>biaya</a:t>
            </a:r>
            <a:r>
              <a:rPr lang="en-US" sz="2000" b="1" dirty="0"/>
              <a:t> </a:t>
            </a:r>
            <a:r>
              <a:rPr lang="en-US" sz="2000" b="1" dirty="0" err="1" smtClean="0"/>
              <a:t>yg</a:t>
            </a:r>
            <a:r>
              <a:rPr lang="en-US" sz="2000" b="1" dirty="0" smtClean="0"/>
              <a:t> </a:t>
            </a:r>
            <a:r>
              <a:rPr lang="en-US" sz="2000" b="1" dirty="0" err="1"/>
              <a:t>terkait</a:t>
            </a:r>
            <a:r>
              <a:rPr lang="en-US" sz="2000" b="1" dirty="0"/>
              <a:t> </a:t>
            </a:r>
            <a:r>
              <a:rPr lang="en-US" sz="2000" b="1" dirty="0" smtClean="0"/>
              <a:t>dg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komputasi</a:t>
            </a:r>
            <a:r>
              <a:rPr lang="en-US" sz="2000" b="1" dirty="0"/>
              <a:t> </a:t>
            </a:r>
            <a:r>
              <a:rPr lang="en-US" sz="2000" b="1" dirty="0" err="1" smtClean="0"/>
              <a:t>awan</a:t>
            </a:r>
            <a:r>
              <a:rPr lang="en-US" sz="2000" b="1" dirty="0" smtClean="0"/>
              <a:t>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/>
              <a:t>Belajar</a:t>
            </a:r>
            <a:r>
              <a:rPr lang="en-US" sz="2000" b="1" dirty="0"/>
              <a:t> </a:t>
            </a:r>
            <a:r>
              <a:rPr lang="en-US" sz="2000" b="1" dirty="0" err="1" smtClean="0"/>
              <a:t>ttg</a:t>
            </a:r>
            <a:r>
              <a:rPr lang="en-US" sz="2000" b="1" dirty="0" smtClean="0"/>
              <a:t> </a:t>
            </a:r>
            <a:r>
              <a:rPr lang="en-US" sz="2000" b="1" dirty="0" err="1"/>
              <a:t>Perjanjian</a:t>
            </a:r>
            <a:r>
              <a:rPr lang="en-US" sz="2000" b="1" dirty="0"/>
              <a:t> Tingkat </a:t>
            </a:r>
            <a:r>
              <a:rPr lang="en-US" sz="2000" b="1" dirty="0" err="1"/>
              <a:t>Layanan</a:t>
            </a:r>
            <a:r>
              <a:rPr lang="en-US" sz="2000" b="1" dirty="0"/>
              <a:t> </a:t>
            </a:r>
            <a:r>
              <a:rPr lang="en-US" sz="2000" b="1" dirty="0" smtClean="0"/>
              <a:t>&amp; </a:t>
            </a:r>
            <a:r>
              <a:rPr lang="en-US" sz="2000" b="1" dirty="0" err="1"/>
              <a:t>Perizinan</a:t>
            </a:r>
            <a:r>
              <a:rPr lang="en-US" sz="2000" dirty="0"/>
              <a:t>.</a:t>
            </a:r>
          </a:p>
          <a:p>
            <a:r>
              <a:rPr lang="en-US" sz="2400" dirty="0" smtClean="0"/>
              <a:t>======================================================</a:t>
            </a:r>
          </a:p>
          <a:p>
            <a:r>
              <a:rPr lang="en-US" sz="2800" b="1" dirty="0" err="1" smtClean="0">
                <a:solidFill>
                  <a:srgbClr val="FFC000"/>
                </a:solidFill>
              </a:rPr>
              <a:t>Pertemuan</a:t>
            </a:r>
            <a:r>
              <a:rPr lang="en-US" sz="2800" b="1" dirty="0" smtClean="0">
                <a:solidFill>
                  <a:srgbClr val="FFC000"/>
                </a:solidFill>
              </a:rPr>
              <a:t> 3: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92D050"/>
                </a:solidFill>
              </a:rPr>
              <a:t>Menggunakan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tumpukan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komputasi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awan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utk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menggambarkan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bbg</a:t>
            </a:r>
            <a:r>
              <a:rPr lang="en-US" b="1" dirty="0" smtClean="0">
                <a:solidFill>
                  <a:srgbClr val="92D050"/>
                </a:solidFill>
              </a:rPr>
              <a:t> model</a:t>
            </a:r>
            <a:r>
              <a:rPr lang="en-US" sz="2000" dirty="0" smtClean="0">
                <a:solidFill>
                  <a:srgbClr val="92D050"/>
                </a:solidFill>
              </a:rPr>
              <a:t>.</a:t>
            </a:r>
            <a:endParaRPr lang="en-US" sz="2000" dirty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FFC000"/>
                </a:solidFill>
              </a:rPr>
              <a:t>Memahami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bgmn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platform </a:t>
            </a:r>
            <a:r>
              <a:rPr lang="en-US" b="1" dirty="0" smtClean="0">
                <a:solidFill>
                  <a:srgbClr val="FFC000"/>
                </a:solidFill>
              </a:rPr>
              <a:t>&amp; </a:t>
            </a:r>
            <a:r>
              <a:rPr lang="en-US" b="1" dirty="0" err="1">
                <a:solidFill>
                  <a:srgbClr val="FFC000"/>
                </a:solidFill>
              </a:rPr>
              <a:t>peralatan</a:t>
            </a:r>
            <a:r>
              <a:rPr lang="en-US" b="1" dirty="0">
                <a:solidFill>
                  <a:srgbClr val="FFC000"/>
                </a:solidFill>
              </a:rPr>
              <a:t> virtual </a:t>
            </a:r>
            <a:r>
              <a:rPr lang="en-US" b="1" dirty="0" err="1" smtClean="0">
                <a:solidFill>
                  <a:srgbClr val="FFC000"/>
                </a:solidFill>
              </a:rPr>
              <a:t>digunakan</a:t>
            </a:r>
            <a:r>
              <a:rPr lang="en-US" dirty="0" smtClean="0">
                <a:solidFill>
                  <a:srgbClr val="FFC00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/>
              <a:t>Mempelajari</a:t>
            </a:r>
            <a:r>
              <a:rPr lang="en-US" b="1" dirty="0" smtClean="0"/>
              <a:t> </a:t>
            </a:r>
            <a:r>
              <a:rPr lang="en-US" b="1" dirty="0" err="1"/>
              <a:t>cara</a:t>
            </a:r>
            <a:r>
              <a:rPr lang="en-US" b="1" dirty="0"/>
              <a:t> </a:t>
            </a:r>
            <a:r>
              <a:rPr lang="en-US" b="1" dirty="0" err="1"/>
              <a:t>kerja</a:t>
            </a:r>
            <a:r>
              <a:rPr lang="en-US" b="1" dirty="0"/>
              <a:t> </a:t>
            </a:r>
            <a:r>
              <a:rPr lang="en-US" b="1" dirty="0" err="1"/>
              <a:t>komunikasi</a:t>
            </a:r>
            <a:r>
              <a:rPr lang="en-US" b="1" dirty="0"/>
              <a:t> </a:t>
            </a:r>
            <a:r>
              <a:rPr lang="en-US" b="1" dirty="0" err="1" smtClean="0"/>
              <a:t>awan</a:t>
            </a:r>
            <a:r>
              <a:rPr lang="en-US" b="1" dirty="0" smtClean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FFFF00"/>
                </a:solidFill>
              </a:rPr>
              <a:t>Menemukan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dunia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baru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klien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smtClean="0">
                <a:solidFill>
                  <a:srgbClr val="FFFF00"/>
                </a:solidFill>
              </a:rPr>
              <a:t>cloud</a:t>
            </a:r>
            <a:r>
              <a:rPr lang="en-US" sz="2000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1295400"/>
            <a:ext cx="8915400" cy="52482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3810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Jumpbox</a:t>
            </a:r>
            <a:r>
              <a:rPr lang="en-US" sz="2400" b="1" dirty="0">
                <a:solidFill>
                  <a:srgbClr val="FFFF00"/>
                </a:solidFill>
              </a:rPr>
              <a:t> (http://www.jumpbox.com/) </a:t>
            </a:r>
            <a:r>
              <a:rPr lang="en-US" sz="2400" b="1" dirty="0" err="1">
                <a:solidFill>
                  <a:srgbClr val="FFFF00"/>
                </a:solidFill>
              </a:rPr>
              <a:t>adalah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layanan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instalasi</a:t>
            </a:r>
            <a:r>
              <a:rPr lang="en-US" sz="2400" b="1" dirty="0">
                <a:solidFill>
                  <a:srgbClr val="FFFF00"/>
                </a:solidFill>
              </a:rPr>
              <a:t> &amp;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manajemen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alat</a:t>
            </a:r>
            <a:r>
              <a:rPr lang="en-US" sz="2400" b="1" dirty="0">
                <a:solidFill>
                  <a:srgbClr val="FFFF00"/>
                </a:solidFill>
              </a:rPr>
              <a:t> virtual </a:t>
            </a:r>
            <a:r>
              <a:rPr lang="en-US" sz="2400" b="1" dirty="0" err="1">
                <a:solidFill>
                  <a:srgbClr val="FFFF00"/>
                </a:solidFill>
              </a:rPr>
              <a:t>sumber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terbuka</a:t>
            </a:r>
            <a:r>
              <a:rPr lang="en-US" sz="2400" b="1" dirty="0" smtClean="0">
                <a:solidFill>
                  <a:srgbClr val="FFFF00"/>
                </a:solidFill>
              </a:rPr>
              <a:t> (Open Source)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476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74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92D050"/>
                </a:solidFill>
              </a:rPr>
              <a:t>Komputasi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awan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muncul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dari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layanan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tersedia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/>
              <a:t>melalui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92D050"/>
                </a:solidFill>
              </a:rPr>
              <a:t>Internet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berkomunikasi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menggunakan</a:t>
            </a:r>
            <a:r>
              <a:rPr lang="en-US" sz="2200" dirty="0">
                <a:solidFill>
                  <a:srgbClr val="92D050"/>
                </a:solidFill>
              </a:rPr>
              <a:t> suite </a:t>
            </a:r>
            <a:r>
              <a:rPr lang="en-US" sz="2200" dirty="0" err="1">
                <a:solidFill>
                  <a:srgbClr val="92D050"/>
                </a:solidFill>
              </a:rPr>
              <a:t>protokol</a:t>
            </a:r>
            <a:r>
              <a:rPr lang="en-US" sz="2200" dirty="0">
                <a:solidFill>
                  <a:srgbClr val="92D050"/>
                </a:solidFill>
              </a:rPr>
              <a:t> Internet </a:t>
            </a:r>
            <a:r>
              <a:rPr lang="en-US" sz="2200" dirty="0" err="1">
                <a:solidFill>
                  <a:srgbClr val="92D050"/>
                </a:solidFill>
              </a:rPr>
              <a:t>standar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didukung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oleh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protokol</a:t>
            </a:r>
            <a:r>
              <a:rPr lang="en-US" sz="2200" dirty="0">
                <a:solidFill>
                  <a:srgbClr val="92D050"/>
                </a:solidFill>
              </a:rPr>
              <a:t> transfer HTTP </a:t>
            </a:r>
            <a:r>
              <a:rPr lang="en-US" sz="2200" dirty="0" smtClean="0">
                <a:solidFill>
                  <a:srgbClr val="92D050"/>
                </a:solidFill>
              </a:rPr>
              <a:t>&amp; </a:t>
            </a:r>
            <a:r>
              <a:rPr lang="en-US" sz="2200" dirty="0">
                <a:solidFill>
                  <a:srgbClr val="92D050"/>
                </a:solidFill>
              </a:rPr>
              <a:t>HTTPS</a:t>
            </a:r>
            <a:r>
              <a:rPr lang="en-US" sz="2200" dirty="0"/>
              <a:t>. </a:t>
            </a:r>
            <a:r>
              <a:rPr lang="en-US" sz="2200" dirty="0" err="1"/>
              <a:t>Protokol</a:t>
            </a:r>
            <a:r>
              <a:rPr lang="en-US" sz="2200" dirty="0"/>
              <a:t> </a:t>
            </a:r>
            <a:r>
              <a:rPr lang="en-US" sz="2200" dirty="0" smtClean="0"/>
              <a:t>&amp; </a:t>
            </a:r>
            <a:r>
              <a:rPr lang="en-US" sz="2200" dirty="0" err="1"/>
              <a:t>standar</a:t>
            </a:r>
            <a:r>
              <a:rPr lang="en-US" sz="2200" dirty="0"/>
              <a:t> lain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mengekspos</a:t>
            </a:r>
            <a:r>
              <a:rPr lang="en-US" sz="2200" dirty="0"/>
              <a:t> </a:t>
            </a:r>
            <a:r>
              <a:rPr lang="en-US" sz="2200" dirty="0" err="1"/>
              <a:t>sumber</a:t>
            </a:r>
            <a:r>
              <a:rPr lang="en-US" sz="2200" dirty="0"/>
              <a:t> </a:t>
            </a:r>
            <a:r>
              <a:rPr lang="en-US" sz="2200" dirty="0" err="1"/>
              <a:t>daya</a:t>
            </a:r>
            <a:r>
              <a:rPr lang="en-US" sz="2200" dirty="0"/>
              <a:t>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smtClean="0"/>
              <a:t>&amp; </a:t>
            </a:r>
            <a:r>
              <a:rPr lang="en-US" sz="2200" dirty="0"/>
              <a:t>data di cloud </a:t>
            </a:r>
            <a:r>
              <a:rPr lang="en-US" sz="2200" dirty="0" err="1"/>
              <a:t>baik</a:t>
            </a:r>
            <a:r>
              <a:rPr lang="en-US" sz="2200" dirty="0"/>
              <a:t> </a:t>
            </a:r>
            <a:r>
              <a:rPr lang="en-US" sz="2200" dirty="0" err="1"/>
              <a:t>memformat</a:t>
            </a:r>
            <a:r>
              <a:rPr lang="en-US" sz="2200" dirty="0"/>
              <a:t> data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dirty="0" err="1"/>
              <a:t>paket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dikirim</a:t>
            </a:r>
            <a:r>
              <a:rPr lang="en-US" sz="2200" dirty="0"/>
              <a:t> </a:t>
            </a:r>
            <a:r>
              <a:rPr lang="en-US" sz="2200" dirty="0" err="1"/>
              <a:t>melalui</a:t>
            </a:r>
            <a:r>
              <a:rPr lang="en-US" sz="2200" dirty="0"/>
              <a:t> </a:t>
            </a:r>
            <a:r>
              <a:rPr lang="en-US" sz="2200" dirty="0" smtClean="0"/>
              <a:t>2 </a:t>
            </a:r>
            <a:r>
              <a:rPr lang="en-US" sz="2200" dirty="0" err="1"/>
              <a:t>protokol</a:t>
            </a:r>
            <a:r>
              <a:rPr lang="en-US" sz="2200" dirty="0"/>
              <a:t> transport </a:t>
            </a:r>
            <a:r>
              <a:rPr lang="en-US" sz="2200" dirty="0" err="1"/>
              <a:t>ini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/>
              <a:t>terlibat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dirty="0">
                <a:solidFill>
                  <a:srgbClr val="FFC000"/>
                </a:solidFill>
              </a:rPr>
              <a:t>proses </a:t>
            </a:r>
            <a:r>
              <a:rPr lang="en-US" sz="2200" dirty="0" err="1">
                <a:solidFill>
                  <a:srgbClr val="FFC000"/>
                </a:solidFill>
              </a:rPr>
              <a:t>komunikasi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antarproses</a:t>
            </a:r>
            <a:r>
              <a:rPr lang="en-US" sz="2200" dirty="0">
                <a:solidFill>
                  <a:srgbClr val="FFC000"/>
                </a:solidFill>
              </a:rPr>
              <a:t> (IPC), </a:t>
            </a:r>
            <a:r>
              <a:rPr lang="en-US" sz="2200" dirty="0" err="1"/>
              <a:t>banyak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protokol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klien</a:t>
            </a:r>
            <a:r>
              <a:rPr lang="en-US" sz="2200" dirty="0">
                <a:solidFill>
                  <a:srgbClr val="FFC000"/>
                </a:solidFill>
              </a:rPr>
              <a:t> / server </a:t>
            </a:r>
            <a:r>
              <a:rPr lang="en-US" sz="2200" dirty="0" err="1">
                <a:solidFill>
                  <a:srgbClr val="FFC000"/>
                </a:solidFill>
              </a:rPr>
              <a:t>telah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diterapkan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pd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jaringan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terdistribusi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selama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bertahun-2.</a:t>
            </a:r>
            <a:r>
              <a:rPr lang="en-US" sz="2200" dirty="0" smtClean="0"/>
              <a:t> </a:t>
            </a:r>
            <a:r>
              <a:rPr lang="en-US" sz="2200" dirty="0" err="1" smtClean="0"/>
              <a:t>Bbg</a:t>
            </a:r>
            <a:r>
              <a:rPr lang="en-US" sz="2200" dirty="0" smtClean="0"/>
              <a:t> </a:t>
            </a:r>
            <a:r>
              <a:rPr lang="en-US" sz="2200" dirty="0" err="1"/>
              <a:t>bentuk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implementasi</a:t>
            </a:r>
            <a:r>
              <a:rPr lang="en-US" sz="2200" dirty="0">
                <a:solidFill>
                  <a:srgbClr val="FFC000"/>
                </a:solidFill>
              </a:rPr>
              <a:t> RPC (Remote Procedure Call) </a:t>
            </a:r>
            <a:r>
              <a:rPr lang="en-US" sz="2200" dirty="0" err="1" smtClean="0">
                <a:solidFill>
                  <a:srgbClr val="FFC000"/>
                </a:solidFill>
              </a:rPr>
              <a:t>termasuk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DCOM, Java RMI, </a:t>
            </a:r>
            <a:r>
              <a:rPr lang="en-US" sz="2200" dirty="0" err="1">
                <a:solidFill>
                  <a:srgbClr val="FFC000"/>
                </a:solidFill>
              </a:rPr>
              <a:t>dan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CORBA </a:t>
            </a:r>
            <a:r>
              <a:rPr lang="en-US" sz="2200" dirty="0" err="1">
                <a:solidFill>
                  <a:srgbClr val="FFC000"/>
                </a:solidFill>
              </a:rPr>
              <a:t>berupaya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memecahkan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masalah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keterlibatan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layanan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smtClean="0">
                <a:solidFill>
                  <a:srgbClr val="FFC000"/>
                </a:solidFill>
              </a:rPr>
              <a:t>&amp; </a:t>
            </a:r>
            <a:r>
              <a:rPr lang="en-US" sz="2200" dirty="0" err="1">
                <a:solidFill>
                  <a:srgbClr val="FFC000"/>
                </a:solidFill>
              </a:rPr>
              <a:t>mengelola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transaksi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melalui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apa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pd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dasarnya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jaringan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tanpa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kewarganegaraan</a:t>
            </a:r>
            <a:r>
              <a:rPr lang="en-US" sz="2200" dirty="0"/>
              <a:t>.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pertama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RPC </a:t>
            </a:r>
            <a:r>
              <a:rPr lang="en-US" sz="2200" dirty="0" err="1" smtClean="0"/>
              <a:t>yg</a:t>
            </a:r>
            <a:r>
              <a:rPr lang="en-US" sz="2200" dirty="0" smtClean="0"/>
              <a:t> benar-2 </a:t>
            </a:r>
            <a:r>
              <a:rPr lang="en-US" sz="2200" dirty="0"/>
              <a:t>Web-</a:t>
            </a:r>
            <a:r>
              <a:rPr lang="en-US" sz="2200" dirty="0" err="1"/>
              <a:t>sentris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XML-RPC,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data XML platform-</a:t>
            </a:r>
            <a:r>
              <a:rPr lang="en-US" sz="2200" dirty="0" err="1"/>
              <a:t>independen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/>
              <a:t>menyandikan</a:t>
            </a:r>
            <a:r>
              <a:rPr lang="en-US" sz="2200" dirty="0"/>
              <a:t> </a:t>
            </a:r>
            <a:r>
              <a:rPr lang="en-US" sz="2200" dirty="0" err="1"/>
              <a:t>panggilan</a:t>
            </a:r>
            <a:r>
              <a:rPr lang="en-US" sz="2200" dirty="0"/>
              <a:t> program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diangkut</a:t>
            </a:r>
            <a:r>
              <a:rPr lang="en-US" sz="2200" dirty="0"/>
              <a:t> </a:t>
            </a:r>
            <a:r>
              <a:rPr lang="en-US" sz="2200" dirty="0" err="1"/>
              <a:t>melalui</a:t>
            </a:r>
            <a:r>
              <a:rPr lang="en-US" sz="2200" dirty="0"/>
              <a:t> HTTP, </a:t>
            </a:r>
            <a:r>
              <a:rPr lang="en-US" sz="2200" dirty="0" err="1"/>
              <a:t>transportasi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tempat</a:t>
            </a:r>
            <a:r>
              <a:rPr lang="en-US" sz="2200" dirty="0"/>
              <a:t> </a:t>
            </a:r>
            <a:r>
              <a:rPr lang="en-US" sz="2200" dirty="0" err="1"/>
              <a:t>hampir</a:t>
            </a:r>
            <a:r>
              <a:rPr lang="en-US" sz="2200" dirty="0"/>
              <a:t> </a:t>
            </a:r>
            <a:r>
              <a:rPr lang="en-US" sz="2200" dirty="0" err="1"/>
              <a:t>semua</a:t>
            </a:r>
            <a:r>
              <a:rPr lang="en-US" sz="2200" dirty="0"/>
              <a:t> orang </a:t>
            </a:r>
            <a:r>
              <a:rPr lang="en-US" sz="2200" dirty="0" err="1"/>
              <a:t>terhubung</a:t>
            </a:r>
            <a:r>
              <a:rPr lang="en-US" sz="22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Protokol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Komunikasi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542924"/>
            <a:ext cx="8915400" cy="57816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C000"/>
                </a:solidFill>
              </a:rPr>
              <a:t>Ketika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komputasi</a:t>
            </a:r>
            <a:r>
              <a:rPr lang="en-US" dirty="0">
                <a:solidFill>
                  <a:srgbClr val="FFC000"/>
                </a:solidFill>
              </a:rPr>
              <a:t> Internet </a:t>
            </a:r>
            <a:r>
              <a:rPr lang="en-US" dirty="0" err="1">
                <a:solidFill>
                  <a:srgbClr val="FFC000"/>
                </a:solidFill>
              </a:rPr>
              <a:t>menjadi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semakin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kuat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dekade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 smtClean="0"/>
              <a:t>bbrp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C000"/>
                </a:solidFill>
              </a:rPr>
              <a:t>upaya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mulai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mendefinisikan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metode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utk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menggambarkan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&amp; </a:t>
            </a:r>
            <a:r>
              <a:rPr lang="en-US" dirty="0" err="1">
                <a:solidFill>
                  <a:srgbClr val="FFC000"/>
                </a:solidFill>
              </a:rPr>
              <a:t>menemukan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layanan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&amp; </a:t>
            </a:r>
            <a:r>
              <a:rPr lang="en-US" dirty="0" err="1">
                <a:solidFill>
                  <a:srgbClr val="FFC000"/>
                </a:solidFill>
              </a:rPr>
              <a:t>sumber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daya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dg </a:t>
            </a:r>
            <a:r>
              <a:rPr lang="en-US" dirty="0" err="1">
                <a:solidFill>
                  <a:srgbClr val="FFC000"/>
                </a:solidFill>
              </a:rPr>
              <a:t>lebih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baik</a:t>
            </a:r>
            <a:r>
              <a:rPr lang="en-US" dirty="0">
                <a:solidFill>
                  <a:srgbClr val="FFC000"/>
                </a:solidFill>
              </a:rPr>
              <a:t>.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Standar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kelulusan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/>
              <a:t>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Simple Object Access Protocol (SOAP)</a:t>
            </a:r>
            <a:r>
              <a:rPr lang="en-US" dirty="0"/>
              <a:t>,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pd</a:t>
            </a:r>
            <a:r>
              <a:rPr lang="en-US" dirty="0" smtClean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XML-RPC. SOAP </a:t>
            </a:r>
            <a:r>
              <a:rPr lang="en-US" dirty="0" err="1"/>
              <a:t>menggunakan</a:t>
            </a:r>
            <a:r>
              <a:rPr lang="en-US" dirty="0"/>
              <a:t> XML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pesannya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menggunakan</a:t>
            </a:r>
            <a:r>
              <a:rPr lang="en-US" dirty="0"/>
              <a:t> RPC </a:t>
            </a:r>
            <a:r>
              <a:rPr lang="en-US" dirty="0" smtClean="0"/>
              <a:t>&amp; </a:t>
            </a:r>
            <a:r>
              <a:rPr lang="en-US" dirty="0"/>
              <a:t>HTTP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. SOAP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tumpukan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Web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memeriksa</a:t>
            </a:r>
            <a:r>
              <a:rPr lang="en-US" dirty="0"/>
              <a:t> file XML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/>
              <a:t>transaksi</a:t>
            </a:r>
            <a:r>
              <a:rPr lang="en-US" dirty="0"/>
              <a:t> SOAP,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 smtClean="0"/>
              <a:t>ttg</a:t>
            </a:r>
            <a:r>
              <a:rPr lang="en-US" dirty="0" smtClean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.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seperangkat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diterjemahkan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/>
              <a:t>instance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tipe</a:t>
            </a:r>
            <a:r>
              <a:rPr lang="en-US" dirty="0"/>
              <a:t> data, </a:t>
            </a:r>
            <a:r>
              <a:rPr lang="en-US" dirty="0" smtClean="0"/>
              <a:t>&amp;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panggilan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Bbrp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92D050"/>
                </a:solidFill>
              </a:rPr>
              <a:t>standar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telah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muncul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utk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memungkinkan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penemuan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&amp; </a:t>
            </a:r>
            <a:r>
              <a:rPr lang="en-US" dirty="0" err="1">
                <a:solidFill>
                  <a:srgbClr val="92D050"/>
                </a:solidFill>
              </a:rPr>
              <a:t>deskripsi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sumber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daya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berbasis</a:t>
            </a:r>
            <a:r>
              <a:rPr lang="en-US" dirty="0">
                <a:solidFill>
                  <a:srgbClr val="92D050"/>
                </a:solidFill>
              </a:rPr>
              <a:t> web</a:t>
            </a:r>
            <a:r>
              <a:rPr lang="en-US" dirty="0"/>
              <a:t>. Model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/>
              <a:t>paling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penemuan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smtClean="0"/>
              <a:t>dg </a:t>
            </a:r>
            <a:r>
              <a:rPr lang="en-US" dirty="0" err="1"/>
              <a:t>pesan</a:t>
            </a:r>
            <a:r>
              <a:rPr lang="en-US" dirty="0"/>
              <a:t> SOAP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Bahasa </a:t>
            </a:r>
            <a:r>
              <a:rPr lang="en-US" dirty="0" err="1">
                <a:solidFill>
                  <a:srgbClr val="92D050"/>
                </a:solidFill>
              </a:rPr>
              <a:t>Deskripsi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Layanan</a:t>
            </a:r>
            <a:r>
              <a:rPr lang="en-US" dirty="0">
                <a:solidFill>
                  <a:srgbClr val="92D050"/>
                </a:solidFill>
              </a:rPr>
              <a:t> Web (WSDL), </a:t>
            </a:r>
            <a:r>
              <a:rPr lang="en-US" dirty="0" err="1"/>
              <a:t>sebuah</a:t>
            </a:r>
            <a:r>
              <a:rPr lang="en-US" dirty="0"/>
              <a:t> World Wide Web Consortium (http://www.w3.org/2002/ws/desc/) </a:t>
            </a:r>
            <a:r>
              <a:rPr lang="en-US" dirty="0" err="1"/>
              <a:t>standar</a:t>
            </a:r>
            <a:r>
              <a:rPr lang="en-US" dirty="0"/>
              <a:t> Internet. WSDL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Web </a:t>
            </a:r>
            <a:r>
              <a:rPr lang="en-US" dirty="0" err="1"/>
              <a:t>mengiklankan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port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smtClean="0"/>
              <a:t>dg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(URL)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diatasi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XML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.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/>
              <a:t>WSDL,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serangkaian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terpapar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Web.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smtClean="0"/>
              <a:t>bersama-2,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/>
              <a:t>port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pengikat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dilewatkan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.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terikat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merespons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HTTP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/>
              <a:t>valid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381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smtClean="0"/>
              <a:t>bertahun-2, </a:t>
            </a:r>
            <a:r>
              <a:rPr lang="en-US" sz="2000" dirty="0" err="1" smtClean="0">
                <a:solidFill>
                  <a:srgbClr val="FFFF00"/>
                </a:solidFill>
              </a:rPr>
              <a:t>bbg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spesifikasi</a:t>
            </a:r>
            <a:r>
              <a:rPr lang="en-US" sz="2000" dirty="0">
                <a:solidFill>
                  <a:srgbClr val="FFFF00"/>
                </a:solidFill>
              </a:rPr>
              <a:t> RPC </a:t>
            </a:r>
            <a:r>
              <a:rPr lang="en-US" sz="2000" dirty="0" err="1">
                <a:solidFill>
                  <a:srgbClr val="FFFF00"/>
                </a:solidFill>
              </a:rPr>
              <a:t>khusus</a:t>
            </a:r>
            <a:r>
              <a:rPr lang="en-US" sz="2000" dirty="0">
                <a:solidFill>
                  <a:srgbClr val="FFFF00"/>
                </a:solidFill>
              </a:rPr>
              <a:t> platform, </a:t>
            </a:r>
            <a:r>
              <a:rPr lang="en-US" sz="2000" dirty="0" err="1">
                <a:solidFill>
                  <a:srgbClr val="FFFF00"/>
                </a:solidFill>
              </a:rPr>
              <a:t>seperti</a:t>
            </a:r>
            <a:r>
              <a:rPr lang="en-US" sz="2000" dirty="0">
                <a:solidFill>
                  <a:srgbClr val="FFFF00"/>
                </a:solidFill>
              </a:rPr>
              <a:t> DCOM (Distributed Common Object Model) </a:t>
            </a:r>
            <a:r>
              <a:rPr lang="en-US" sz="2000" dirty="0" smtClean="0">
                <a:solidFill>
                  <a:srgbClr val="FFFF00"/>
                </a:solidFill>
              </a:rPr>
              <a:t>&amp; </a:t>
            </a:r>
            <a:r>
              <a:rPr lang="en-US" sz="2000" dirty="0">
                <a:solidFill>
                  <a:srgbClr val="FFFF00"/>
                </a:solidFill>
              </a:rPr>
              <a:t>CORBA (Common Object Response Broker Architecture), </a:t>
            </a:r>
            <a:r>
              <a:rPr lang="en-US" sz="2000" dirty="0" err="1">
                <a:solidFill>
                  <a:srgbClr val="FFFF00"/>
                </a:solidFill>
              </a:rPr>
              <a:t>dikembangkan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memungkinkan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komponen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perangkat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lunak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yg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berjalan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pd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komputer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yg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berbeda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saling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beroperasi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satu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sama</a:t>
            </a:r>
            <a:r>
              <a:rPr lang="en-US" sz="2000" dirty="0">
                <a:solidFill>
                  <a:srgbClr val="FFFF00"/>
                </a:solidFill>
              </a:rPr>
              <a:t> lain</a:t>
            </a:r>
            <a:r>
              <a:rPr lang="en-US" sz="2000" dirty="0"/>
              <a:t>. </a:t>
            </a:r>
            <a:r>
              <a:rPr lang="en-US" sz="2000" dirty="0" err="1"/>
              <a:t>Ketika</a:t>
            </a:r>
            <a:r>
              <a:rPr lang="en-US" sz="2000" dirty="0"/>
              <a:t> SOAP </a:t>
            </a:r>
            <a:r>
              <a:rPr lang="en-US" sz="2000" dirty="0" err="1"/>
              <a:t>dan</a:t>
            </a:r>
            <a:r>
              <a:rPr lang="en-US" sz="2000" dirty="0"/>
              <a:t> WS-* </a:t>
            </a:r>
            <a:r>
              <a:rPr lang="en-US" sz="2000" dirty="0" err="1"/>
              <a:t>berkembang</a:t>
            </a:r>
            <a:r>
              <a:rPr lang="en-US" sz="2000" dirty="0"/>
              <a:t>, </a:t>
            </a:r>
            <a:r>
              <a:rPr lang="en-US" sz="2000" dirty="0" smtClean="0"/>
              <a:t>protokol-2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mulai</a:t>
            </a:r>
            <a:r>
              <a:rPr lang="en-US" sz="2000" dirty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fitur-2 </a:t>
            </a:r>
            <a:r>
              <a:rPr lang="en-US" sz="2000" dirty="0" err="1"/>
              <a:t>aplikasi</a:t>
            </a:r>
            <a:r>
              <a:rPr lang="en-US" sz="2000" dirty="0"/>
              <a:t> server </a:t>
            </a:r>
            <a:r>
              <a:rPr lang="en-US" sz="2000" dirty="0" err="1"/>
              <a:t>spesifikasinya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smtClean="0"/>
              <a:t>teknologi-2 </a:t>
            </a:r>
            <a:r>
              <a:rPr lang="en-US" sz="2000" dirty="0"/>
              <a:t>lain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protokol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independen</a:t>
            </a:r>
            <a:r>
              <a:rPr lang="en-US" sz="2000" dirty="0"/>
              <a:t> </a:t>
            </a:r>
            <a:r>
              <a:rPr lang="en-US" sz="2000" dirty="0" err="1" smtClean="0"/>
              <a:t>thd</a:t>
            </a:r>
            <a:r>
              <a:rPr lang="en-US" sz="2000" dirty="0" smtClean="0"/>
              <a:t> </a:t>
            </a:r>
            <a:r>
              <a:rPr lang="en-US" sz="2000" dirty="0"/>
              <a:t>platform. </a:t>
            </a:r>
            <a:r>
              <a:rPr lang="en-US" sz="2000" dirty="0" err="1"/>
              <a:t>Apa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benar-2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menstandarisasi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di Web,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asal</a:t>
            </a:r>
            <a:r>
              <a:rPr lang="en-US" sz="2000" dirty="0"/>
              <a:t> </a:t>
            </a:r>
            <a:r>
              <a:rPr lang="en-US" sz="2000" dirty="0" err="1"/>
              <a:t>mula</a:t>
            </a:r>
            <a:r>
              <a:rPr lang="en-US" sz="2000" dirty="0"/>
              <a:t> </a:t>
            </a:r>
            <a:r>
              <a:rPr lang="en-US" sz="2000" dirty="0" err="1"/>
              <a:t>gagasan</a:t>
            </a:r>
            <a:r>
              <a:rPr lang="en-US" sz="2000" dirty="0"/>
              <a:t> 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REST (</a:t>
            </a:r>
            <a:r>
              <a:rPr lang="en-US" sz="2000" dirty="0" smtClean="0"/>
              <a:t>Representational </a:t>
            </a:r>
            <a:r>
              <a:rPr lang="en-US" sz="2000" dirty="0"/>
              <a:t>State </a:t>
            </a:r>
            <a:r>
              <a:rPr lang="en-US" sz="2000" dirty="0" smtClean="0"/>
              <a:t>Transfer) </a:t>
            </a:r>
            <a:r>
              <a:rPr lang="en-US" sz="2000" dirty="0" err="1" smtClean="0"/>
              <a:t>juga</a:t>
            </a:r>
            <a:r>
              <a:rPr lang="en-US" sz="2000" dirty="0" smtClean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co-developer </a:t>
            </a:r>
            <a:r>
              <a:rPr lang="en-US" sz="2000" dirty="0" err="1"/>
              <a:t>protokol</a:t>
            </a:r>
            <a:r>
              <a:rPr lang="en-US" sz="2000" dirty="0"/>
              <a:t> HTTP. </a:t>
            </a:r>
            <a:r>
              <a:rPr lang="en-US" sz="2000" dirty="0">
                <a:solidFill>
                  <a:srgbClr val="92D050"/>
                </a:solidFill>
              </a:rPr>
              <a:t>REST </a:t>
            </a:r>
            <a:r>
              <a:rPr lang="en-US" sz="2000" dirty="0" err="1" smtClean="0">
                <a:solidFill>
                  <a:srgbClr val="92D050"/>
                </a:solidFill>
              </a:rPr>
              <a:t>mengidentifikasi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global </a:t>
            </a:r>
            <a:r>
              <a:rPr lang="en-US" sz="2000" dirty="0" err="1">
                <a:solidFill>
                  <a:srgbClr val="92D050"/>
                </a:solidFill>
              </a:rPr>
              <a:t>ke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sumber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daya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shg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ada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metode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seragam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mengakses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sumber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informasi</a:t>
            </a:r>
            <a:r>
              <a:rPr lang="en-US" sz="2000" dirty="0"/>
              <a:t>. Identifier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URI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diekspresikan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HTTP. </a:t>
            </a:r>
            <a:r>
              <a:rPr lang="en-US" sz="2000" dirty="0" err="1"/>
              <a:t>Diberikan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di </a:t>
            </a:r>
            <a:r>
              <a:rPr lang="en-US" sz="2000" dirty="0" err="1"/>
              <a:t>alamat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dikenal</a:t>
            </a:r>
            <a:r>
              <a:rPr lang="en-US" sz="2000" dirty="0"/>
              <a:t>,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 smtClean="0"/>
              <a:t>agen</a:t>
            </a:r>
            <a:r>
              <a:rPr lang="en-US" sz="2000" dirty="0" smtClean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perintah</a:t>
            </a:r>
            <a:r>
              <a:rPr lang="en-US" sz="2000" dirty="0"/>
              <a:t> HTTP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bertukar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dokumen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file. Transfer data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XML, </a:t>
            </a:r>
            <a:r>
              <a:rPr lang="en-US" sz="2000" dirty="0" err="1"/>
              <a:t>teks</a:t>
            </a:r>
            <a:r>
              <a:rPr lang="en-US" sz="2000" dirty="0"/>
              <a:t>, file </a:t>
            </a:r>
            <a:r>
              <a:rPr lang="en-US" sz="2000" dirty="0" err="1"/>
              <a:t>gambar</a:t>
            </a:r>
            <a:r>
              <a:rPr lang="en-US" sz="2000" dirty="0"/>
              <a:t>, </a:t>
            </a:r>
            <a:r>
              <a:rPr lang="en-US" sz="2000" dirty="0" err="1"/>
              <a:t>dokumen</a:t>
            </a:r>
            <a:r>
              <a:rPr lang="en-US" sz="2000" dirty="0"/>
              <a:t> JSON,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lain </a:t>
            </a:r>
            <a:r>
              <a:rPr lang="en-US" sz="2000" dirty="0" err="1"/>
              <a:t>atau</a:t>
            </a:r>
            <a:r>
              <a:rPr lang="en-US" sz="2000" dirty="0"/>
              <a:t> format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disepakati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pertukaran</a:t>
            </a:r>
            <a:r>
              <a:rPr lang="en-US" sz="2000" dirty="0"/>
              <a:t> data.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152400"/>
            <a:ext cx="8915400" cy="656272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/>
              <a:t>lain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standar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pertukaran</a:t>
            </a:r>
            <a:r>
              <a:rPr lang="en-US" sz="2000" dirty="0">
                <a:solidFill>
                  <a:srgbClr val="92D050"/>
                </a:solidFill>
              </a:rPr>
              <a:t> data </a:t>
            </a:r>
            <a:r>
              <a:rPr lang="en-US" sz="2000" dirty="0" err="1">
                <a:solidFill>
                  <a:srgbClr val="92D050"/>
                </a:solidFill>
              </a:rPr>
              <a:t>adalah</a:t>
            </a:r>
            <a:r>
              <a:rPr lang="en-US" sz="2000" dirty="0">
                <a:solidFill>
                  <a:srgbClr val="92D050"/>
                </a:solidFill>
              </a:rPr>
              <a:t> Atom </a:t>
            </a:r>
            <a:r>
              <a:rPr lang="en-US" sz="2000" dirty="0" err="1">
                <a:solidFill>
                  <a:srgbClr val="92D050"/>
                </a:solidFill>
              </a:rPr>
              <a:t>atau</a:t>
            </a:r>
            <a:r>
              <a:rPr lang="en-US" sz="2000" dirty="0">
                <a:solidFill>
                  <a:srgbClr val="92D050"/>
                </a:solidFill>
              </a:rPr>
              <a:t> Atom Publishing Protocol (APP</a:t>
            </a:r>
            <a:r>
              <a:rPr lang="en-US" sz="2000" dirty="0"/>
              <a:t>). Atom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2D050"/>
                </a:solidFill>
              </a:rPr>
              <a:t>format </a:t>
            </a:r>
            <a:r>
              <a:rPr lang="en-US" sz="2000" dirty="0" err="1">
                <a:solidFill>
                  <a:srgbClr val="92D050"/>
                </a:solidFill>
              </a:rPr>
              <a:t>sindikasi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memungkinkan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protokol</a:t>
            </a:r>
            <a:r>
              <a:rPr lang="en-US" sz="2000" dirty="0">
                <a:solidFill>
                  <a:srgbClr val="92D050"/>
                </a:solidFill>
              </a:rPr>
              <a:t> HTTP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membuat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&amp; </a:t>
            </a:r>
            <a:r>
              <a:rPr lang="en-US" sz="2000" dirty="0" err="1">
                <a:solidFill>
                  <a:srgbClr val="92D050"/>
                </a:solidFill>
              </a:rPr>
              <a:t>memperbarui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informasi</a:t>
            </a:r>
            <a:r>
              <a:rPr lang="en-US" sz="2000" dirty="0"/>
              <a:t>. </a:t>
            </a:r>
            <a:r>
              <a:rPr lang="en-US" sz="2000" dirty="0" err="1"/>
              <a:t>Kerangka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Data ADO.NET </a:t>
            </a:r>
            <a:r>
              <a:rPr lang="en-US" sz="2000" dirty="0" err="1"/>
              <a:t>dari</a:t>
            </a:r>
            <a:r>
              <a:rPr lang="en-US" sz="2000" dirty="0"/>
              <a:t> Microsoft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lain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mentransfer</a:t>
            </a:r>
            <a:r>
              <a:rPr lang="en-US" sz="2000" dirty="0"/>
              <a:t> data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RESTful </a:t>
            </a:r>
            <a:r>
              <a:rPr lang="en-US" sz="2000" dirty="0" smtClean="0"/>
              <a:t>&amp; </a:t>
            </a:r>
            <a:r>
              <a:rPr lang="en-US" sz="2000" dirty="0" err="1"/>
              <a:t>perintah</a:t>
            </a:r>
            <a:r>
              <a:rPr lang="en-US" sz="2000" dirty="0"/>
              <a:t> HTTP </a:t>
            </a:r>
            <a:r>
              <a:rPr lang="en-US" sz="2000" dirty="0" err="1"/>
              <a:t>standar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Layanan</a:t>
            </a:r>
            <a:r>
              <a:rPr lang="en-US" sz="2000" dirty="0">
                <a:solidFill>
                  <a:srgbClr val="FFFF00"/>
                </a:solidFill>
              </a:rPr>
              <a:t> cloud </a:t>
            </a:r>
            <a:r>
              <a:rPr lang="en-US" sz="2000" dirty="0" err="1">
                <a:solidFill>
                  <a:srgbClr val="FFFF00"/>
                </a:solidFill>
              </a:rPr>
              <a:t>menjangkau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keseluruhan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aplikasi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komputer</a:t>
            </a:r>
            <a:r>
              <a:rPr lang="en-US" sz="2000" dirty="0"/>
              <a:t>: streaming audio </a:t>
            </a:r>
            <a:r>
              <a:rPr lang="en-US" sz="2000" dirty="0" smtClean="0"/>
              <a:t>&amp; </a:t>
            </a:r>
            <a:r>
              <a:rPr lang="en-US" sz="2000" dirty="0"/>
              <a:t>video, </a:t>
            </a:r>
            <a:r>
              <a:rPr lang="en-US" sz="2000" dirty="0" err="1"/>
              <a:t>pesan</a:t>
            </a:r>
            <a:r>
              <a:rPr lang="en-US" sz="2000" dirty="0"/>
              <a:t> </a:t>
            </a:r>
            <a:r>
              <a:rPr lang="en-US" sz="2000" dirty="0" err="1"/>
              <a:t>instan</a:t>
            </a:r>
            <a:r>
              <a:rPr lang="en-US" sz="2000" dirty="0"/>
              <a:t>, </a:t>
            </a:r>
            <a:r>
              <a:rPr lang="en-US" sz="2000" dirty="0" err="1" smtClean="0"/>
              <a:t>dsb</a:t>
            </a:r>
            <a:r>
              <a:rPr lang="en-US" sz="2000" dirty="0" smtClean="0"/>
              <a:t>. Masing-2 </a:t>
            </a:r>
            <a:r>
              <a:rPr lang="en-US" sz="2000" dirty="0"/>
              <a:t>area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FF00"/>
                </a:solidFill>
              </a:rPr>
              <a:t>menggunakan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protokol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yg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dikembangkan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penggunaan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jaringan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&amp; </a:t>
            </a:r>
            <a:r>
              <a:rPr lang="en-US" sz="2000" dirty="0" err="1">
                <a:solidFill>
                  <a:srgbClr val="FFFF00"/>
                </a:solidFill>
              </a:rPr>
              <a:t>diadaptasi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digunakan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oleh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layanan</a:t>
            </a:r>
            <a:r>
              <a:rPr lang="en-US" sz="2000" dirty="0">
                <a:solidFill>
                  <a:srgbClr val="FFFF00"/>
                </a:solidFill>
              </a:rPr>
              <a:t> Web</a:t>
            </a:r>
            <a:r>
              <a:rPr lang="en-US" sz="2000" dirty="0"/>
              <a:t>. </a:t>
            </a:r>
            <a:r>
              <a:rPr lang="en-US" sz="2000" dirty="0" err="1"/>
              <a:t>Dampak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komputasi</a:t>
            </a:r>
            <a:r>
              <a:rPr lang="en-US" sz="2000" dirty="0"/>
              <a:t> </a:t>
            </a:r>
            <a:r>
              <a:rPr lang="en-US" sz="2000" dirty="0" err="1"/>
              <a:t>awan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mendorong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penggunaan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protokol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jaringan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terbuka</a:t>
            </a:r>
            <a:r>
              <a:rPr lang="en-US" sz="2000" dirty="0">
                <a:solidFill>
                  <a:srgbClr val="FFFF00"/>
                </a:solidFill>
              </a:rPr>
              <a:t> di </a:t>
            </a:r>
            <a:r>
              <a:rPr lang="en-US" sz="2000" dirty="0" err="1">
                <a:solidFill>
                  <a:srgbClr val="FFFF00"/>
                </a:solidFill>
              </a:rPr>
              <a:t>tempat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protokol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berpemilik</a:t>
            </a:r>
            <a:r>
              <a:rPr lang="en-US" sz="2000" dirty="0" smtClean="0">
                <a:solidFill>
                  <a:srgbClr val="FFFF00"/>
                </a:solidFill>
              </a:rPr>
              <a:t>.</a:t>
            </a:r>
            <a:endParaRPr lang="en-US" sz="20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i </a:t>
            </a:r>
            <a:r>
              <a:rPr lang="en-US" sz="2000" dirty="0" err="1"/>
              <a:t>bidang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perpesanan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instan</a:t>
            </a:r>
            <a:r>
              <a:rPr lang="en-US" sz="2000" dirty="0"/>
              <a:t>,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cloud </a:t>
            </a:r>
            <a:r>
              <a:rPr lang="en-US" sz="2000" dirty="0" err="1">
                <a:solidFill>
                  <a:srgbClr val="FFC000"/>
                </a:solidFill>
              </a:rPr>
              <a:t>utama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dirty="0" err="1">
                <a:solidFill>
                  <a:srgbClr val="FFC000"/>
                </a:solidFill>
              </a:rPr>
              <a:t>protokol</a:t>
            </a:r>
            <a:r>
              <a:rPr lang="en-US" sz="2000" dirty="0">
                <a:solidFill>
                  <a:srgbClr val="FFC000"/>
                </a:solidFill>
              </a:rPr>
              <a:t> SIMPLE </a:t>
            </a:r>
            <a:r>
              <a:rPr lang="en-US" sz="2000" dirty="0" smtClean="0"/>
              <a:t>(Session </a:t>
            </a:r>
            <a:r>
              <a:rPr lang="en-US" sz="2000" dirty="0"/>
              <a:t>Initiated Protocol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Perpesanan</a:t>
            </a:r>
            <a:r>
              <a:rPr lang="en-US" sz="2000" dirty="0"/>
              <a:t> </a:t>
            </a:r>
            <a:r>
              <a:rPr lang="en-US" sz="2000" dirty="0" err="1"/>
              <a:t>Instan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Perpanjangan</a:t>
            </a:r>
            <a:r>
              <a:rPr lang="en-US" sz="2000" dirty="0"/>
              <a:t> </a:t>
            </a:r>
            <a:r>
              <a:rPr lang="en-US" sz="2000" dirty="0" err="1"/>
              <a:t>Peningkat</a:t>
            </a:r>
            <a:r>
              <a:rPr lang="en-US" sz="2000" dirty="0"/>
              <a:t> </a:t>
            </a:r>
            <a:r>
              <a:rPr lang="en-US" sz="2000" dirty="0" err="1"/>
              <a:t>Kehadiran</a:t>
            </a:r>
            <a:r>
              <a:rPr lang="en-US" sz="2000" dirty="0"/>
              <a:t>)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digunakan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secara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luas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saat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ini</a:t>
            </a:r>
            <a:r>
              <a:rPr lang="en-US" sz="2000" dirty="0"/>
              <a:t>. SIMPLE </a:t>
            </a:r>
            <a:r>
              <a:rPr lang="en-US" sz="2000" dirty="0" err="1"/>
              <a:t>didasarkan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IETF Session Initiation Protocol (SIP) </a:t>
            </a:r>
            <a:r>
              <a:rPr lang="en-US" sz="2000" dirty="0" smtClean="0"/>
              <a:t>&amp;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terbuka</a:t>
            </a:r>
            <a:r>
              <a:rPr lang="en-US" sz="2000" dirty="0"/>
              <a:t>. </a:t>
            </a:r>
            <a:r>
              <a:rPr lang="en-US" sz="2000" dirty="0" err="1"/>
              <a:t>Meskipun</a:t>
            </a:r>
            <a:r>
              <a:rPr lang="en-US" sz="2000" dirty="0"/>
              <a:t> </a:t>
            </a:r>
            <a:r>
              <a:rPr lang="en-US" sz="2000" dirty="0" err="1"/>
              <a:t>sebagian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IM (Instant Messaging)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hak</a:t>
            </a:r>
            <a:r>
              <a:rPr lang="en-US" sz="2000" dirty="0"/>
              <a:t> </a:t>
            </a:r>
            <a:r>
              <a:rPr lang="en-US" sz="2000" dirty="0" err="1"/>
              <a:t>milik</a:t>
            </a:r>
            <a:r>
              <a:rPr lang="en-US" sz="2000" dirty="0"/>
              <a:t>,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IM </a:t>
            </a:r>
            <a:r>
              <a:rPr lang="en-US" sz="2000" dirty="0" err="1"/>
              <a:t>sekarang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SIMPLE </a:t>
            </a:r>
            <a:r>
              <a:rPr lang="en-US" sz="2000" dirty="0" err="1" smtClean="0"/>
              <a:t>krn</a:t>
            </a:r>
            <a:r>
              <a:rPr lang="en-US" sz="2000" dirty="0" smtClean="0"/>
              <a:t>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dukungan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 smtClean="0"/>
              <a:t>bbg</a:t>
            </a:r>
            <a:r>
              <a:rPr lang="en-US" sz="2000" dirty="0" smtClean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beroperasi</a:t>
            </a:r>
            <a:r>
              <a:rPr lang="en-US" sz="2000" dirty="0"/>
              <a:t>. </a:t>
            </a:r>
            <a:r>
              <a:rPr lang="en-US" sz="2000" dirty="0" smtClean="0"/>
              <a:t>Di </a:t>
            </a:r>
            <a:r>
              <a:rPr lang="en-US" sz="2000" dirty="0" err="1"/>
              <a:t>bidang</a:t>
            </a:r>
            <a:r>
              <a:rPr lang="en-US" sz="2000" dirty="0"/>
              <a:t> VoIP,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/>
              <a:t>menemukan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XMPP </a:t>
            </a:r>
            <a:r>
              <a:rPr lang="en-US" sz="2000" dirty="0" err="1"/>
              <a:t>terbuka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Perpanjangan</a:t>
            </a:r>
            <a:r>
              <a:rPr lang="en-US" sz="2000" dirty="0"/>
              <a:t> </a:t>
            </a:r>
            <a:r>
              <a:rPr lang="en-US" sz="2000" dirty="0" err="1"/>
              <a:t>Perpesanan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Protokol</a:t>
            </a:r>
            <a:r>
              <a:rPr lang="en-US" sz="2000" dirty="0"/>
              <a:t> </a:t>
            </a:r>
            <a:r>
              <a:rPr lang="en-US" sz="2000" dirty="0" err="1"/>
              <a:t>Kehadiran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Meskipun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92D050"/>
                </a:solidFill>
              </a:rPr>
              <a:t>tumpukan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komputasi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awan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mencakup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banyak</a:t>
            </a:r>
            <a:r>
              <a:rPr lang="en-US" dirty="0">
                <a:solidFill>
                  <a:srgbClr val="92D050"/>
                </a:solidFill>
              </a:rPr>
              <a:t> detail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bgmn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awan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dibangun</a:t>
            </a:r>
            <a:r>
              <a:rPr lang="en-US" dirty="0"/>
              <a:t>,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sempurna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mengekspresikan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diperhitungkan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/>
              <a:t>penyebaran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pun. </a:t>
            </a:r>
            <a:r>
              <a:rPr lang="en-US" dirty="0" err="1"/>
              <a:t>Kelalaian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 </a:t>
            </a:r>
            <a:r>
              <a:rPr lang="en-US" dirty="0" err="1"/>
              <a:t>terdistribusi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internet </a:t>
            </a:r>
            <a:r>
              <a:rPr lang="en-US" dirty="0" err="1" smtClean="0"/>
              <a:t>sbg</a:t>
            </a:r>
            <a:r>
              <a:rPr lang="en-US" dirty="0" smtClean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kewarganegaraan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Internet </a:t>
            </a:r>
            <a:r>
              <a:rPr lang="en-US" dirty="0" err="1">
                <a:solidFill>
                  <a:srgbClr val="FFFF00"/>
                </a:solidFill>
              </a:rPr>
              <a:t>dirancang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utk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memperlakukan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setiap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permintaan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yg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dibuat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ke</a:t>
            </a:r>
            <a:r>
              <a:rPr lang="en-US" dirty="0">
                <a:solidFill>
                  <a:srgbClr val="FFFF00"/>
                </a:solidFill>
              </a:rPr>
              <a:t> server </a:t>
            </a:r>
            <a:r>
              <a:rPr lang="en-US" dirty="0" err="1" smtClean="0">
                <a:solidFill>
                  <a:srgbClr val="FFFF00"/>
                </a:solidFill>
              </a:rPr>
              <a:t>sbg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transaksi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independen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perintah</a:t>
            </a:r>
            <a:r>
              <a:rPr lang="en-US" dirty="0"/>
              <a:t> HTTP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atomik</a:t>
            </a:r>
            <a:r>
              <a:rPr lang="en-US" dirty="0"/>
              <a:t>: </a:t>
            </a:r>
            <a:r>
              <a:rPr lang="en-US" dirty="0" err="1" smtClean="0"/>
              <a:t>dptkan</a:t>
            </a:r>
            <a:r>
              <a:rPr lang="en-US" dirty="0" smtClean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membaca</a:t>
            </a:r>
            <a:r>
              <a:rPr lang="en-US" dirty="0"/>
              <a:t> data, PUT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writedata</a:t>
            </a:r>
            <a:r>
              <a:rPr lang="en-US" dirty="0"/>
              <a:t>, </a:t>
            </a:r>
            <a:r>
              <a:rPr lang="en-US" dirty="0" err="1" smtClean="0"/>
              <a:t>dsb</a:t>
            </a:r>
            <a:r>
              <a:rPr lang="en-US" dirty="0" smtClean="0"/>
              <a:t>. </a:t>
            </a:r>
            <a:r>
              <a:rPr lang="en-US" dirty="0" err="1"/>
              <a:t>Sementara</a:t>
            </a:r>
            <a:r>
              <a:rPr lang="en-US" dirty="0"/>
              <a:t> server stateless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arsitek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transaksi</a:t>
            </a:r>
            <a:r>
              <a:rPr lang="en-US" dirty="0"/>
              <a:t> stateless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tangguh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pemadaman</a:t>
            </a:r>
            <a:r>
              <a:rPr lang="en-US" dirty="0"/>
              <a:t>,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pergi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reservasi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meminta</a:t>
            </a:r>
            <a:r>
              <a:rPr lang="en-US" dirty="0" smtClean="0"/>
              <a:t> </a:t>
            </a:r>
            <a:r>
              <a:rPr lang="en-US" dirty="0" err="1"/>
              <a:t>inventaris</a:t>
            </a:r>
            <a:r>
              <a:rPr lang="en-US" dirty="0"/>
              <a:t>, </a:t>
            </a:r>
            <a:r>
              <a:rPr lang="en-US" dirty="0" err="1"/>
              <a:t>memesan</a:t>
            </a:r>
            <a:r>
              <a:rPr lang="en-US" dirty="0"/>
              <a:t> item, </a:t>
            </a:r>
            <a:r>
              <a:rPr lang="en-US" dirty="0" smtClean="0"/>
              <a:t>&amp; </a:t>
            </a:r>
            <a:r>
              <a:rPr lang="en-US" dirty="0" err="1"/>
              <a:t>membayarnya</a:t>
            </a:r>
            <a:r>
              <a:rPr lang="en-US" dirty="0"/>
              <a:t>.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C000"/>
                </a:solidFill>
              </a:rPr>
              <a:t>sistem</a:t>
            </a:r>
            <a:r>
              <a:rPr lang="en-US" dirty="0">
                <a:solidFill>
                  <a:srgbClr val="FFC000"/>
                </a:solidFill>
              </a:rPr>
              <a:t> multi-</a:t>
            </a:r>
            <a:r>
              <a:rPr lang="en-US" dirty="0" err="1">
                <a:solidFill>
                  <a:srgbClr val="FFC000"/>
                </a:solidFill>
              </a:rPr>
              <a:t>pengguna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>
                <a:solidFill>
                  <a:srgbClr val="FFC000"/>
                </a:solidFill>
              </a:rPr>
              <a:t>jika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kita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tdk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memiliki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sistem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stateful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 smtClean="0">
                <a:solidFill>
                  <a:srgbClr val="FFC000"/>
                </a:solidFill>
              </a:rPr>
              <a:t>tdk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dpt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mengetahui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apakah</a:t>
            </a:r>
            <a:r>
              <a:rPr lang="en-US" dirty="0">
                <a:solidFill>
                  <a:srgbClr val="FFC000"/>
                </a:solidFill>
              </a:rPr>
              <a:t> item </a:t>
            </a:r>
            <a:r>
              <a:rPr lang="en-US" dirty="0" err="1" smtClean="0">
                <a:solidFill>
                  <a:srgbClr val="FFC000"/>
                </a:solidFill>
              </a:rPr>
              <a:t>yg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kita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telah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diambil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oleh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pengguna</a:t>
            </a:r>
            <a:r>
              <a:rPr lang="en-US" dirty="0">
                <a:solidFill>
                  <a:srgbClr val="FFC000"/>
                </a:solidFill>
              </a:rPr>
              <a:t> lain </a:t>
            </a:r>
            <a:r>
              <a:rPr lang="en-US" dirty="0" err="1">
                <a:solidFill>
                  <a:srgbClr val="FFC000"/>
                </a:solidFill>
              </a:rPr>
              <a:t>sebelum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kita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dpt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memasukkan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pembayaran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kita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utk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item </a:t>
            </a:r>
            <a:r>
              <a:rPr lang="en-US" dirty="0" err="1" smtClean="0">
                <a:solidFill>
                  <a:srgbClr val="FFC000"/>
                </a:solidFill>
              </a:rPr>
              <a:t>tsb</a:t>
            </a:r>
            <a:r>
              <a:rPr lang="en-US" dirty="0" smtClean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 smtClean="0"/>
              <a:t>tdk</a:t>
            </a:r>
            <a:r>
              <a:rPr lang="en-US" dirty="0" smtClean="0"/>
              <a:t> </a:t>
            </a:r>
            <a:r>
              <a:rPr lang="en-US" dirty="0" err="1"/>
              <a:t>menginginkan</a:t>
            </a:r>
            <a:r>
              <a:rPr lang="en-US" dirty="0"/>
              <a:t> item di lain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/>
              <a:t>mengembalikan</a:t>
            </a:r>
            <a:r>
              <a:rPr lang="en-US" dirty="0"/>
              <a:t> item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inventaris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lain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memutar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unit </a:t>
            </a:r>
            <a:r>
              <a:rPr lang="en-US" dirty="0" err="1"/>
              <a:t>transaksional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Aplikasi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5334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Sebagian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upaya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pengembangan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sangat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keras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telah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dilakukan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menjadikan</a:t>
            </a:r>
            <a:r>
              <a:rPr lang="en-US" sz="2000" dirty="0">
                <a:solidFill>
                  <a:srgbClr val="FFC000"/>
                </a:solidFill>
              </a:rPr>
              <a:t> Web </a:t>
            </a:r>
            <a:r>
              <a:rPr lang="en-US" sz="2000" dirty="0" err="1">
                <a:solidFill>
                  <a:srgbClr val="FFC000"/>
                </a:solidFill>
              </a:rPr>
              <a:t>bermanfaat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dlm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perdagangan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telah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berpusat</a:t>
            </a:r>
            <a:r>
              <a:rPr lang="en-US" sz="2000" dirty="0">
                <a:solidFill>
                  <a:srgbClr val="FFC000"/>
                </a:solidFill>
              </a:rPr>
              <a:t> di </a:t>
            </a:r>
            <a:r>
              <a:rPr lang="en-US" sz="2000" dirty="0" err="1">
                <a:solidFill>
                  <a:srgbClr val="FFC000"/>
                </a:solidFill>
              </a:rPr>
              <a:t>sekitar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menciptakan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mekanisme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utk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mengubah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serangkaian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transaksi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tanpa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kewarganegaraan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menjadi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stateful</a:t>
            </a:r>
            <a:r>
              <a:rPr lang="en-US" sz="2000" dirty="0"/>
              <a:t>.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C000"/>
                </a:solidFill>
              </a:rPr>
              <a:t>server </a:t>
            </a:r>
            <a:r>
              <a:rPr lang="en-US" sz="2000" dirty="0" err="1">
                <a:solidFill>
                  <a:srgbClr val="FFC000"/>
                </a:solidFill>
              </a:rPr>
              <a:t>transaksi</a:t>
            </a:r>
            <a:r>
              <a:rPr lang="en-US" sz="2000" dirty="0">
                <a:solidFill>
                  <a:srgbClr val="FFC000"/>
                </a:solidFill>
              </a:rPr>
              <a:t>, server </a:t>
            </a:r>
            <a:r>
              <a:rPr lang="en-US" sz="2000" dirty="0" err="1">
                <a:solidFill>
                  <a:srgbClr val="FFC000"/>
                </a:solidFill>
              </a:rPr>
              <a:t>antrian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pesan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>
                <a:solidFill>
                  <a:srgbClr val="FFC000"/>
                </a:solidFill>
              </a:rPr>
              <a:t>middleware </a:t>
            </a:r>
            <a:r>
              <a:rPr lang="en-US" sz="2000" dirty="0" err="1">
                <a:solidFill>
                  <a:srgbClr val="FFC000"/>
                </a:solidFill>
              </a:rPr>
              <a:t>lainnya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dimaksudkan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menjembatani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Cloud computing </a:t>
            </a:r>
            <a:r>
              <a:rPr lang="en-US" sz="2000" dirty="0" err="1" smtClean="0"/>
              <a:t>tdk</a:t>
            </a:r>
            <a:r>
              <a:rPr lang="en-US" sz="2000" dirty="0" smtClean="0"/>
              <a:t> </a:t>
            </a:r>
            <a:r>
              <a:rPr lang="en-US" sz="2000" dirty="0" err="1"/>
              <a:t>terkecuali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&amp;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</a:t>
            </a:r>
            <a:r>
              <a:rPr lang="en-US" sz="2000" dirty="0" err="1"/>
              <a:t>memperbesar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 smtClean="0">
                <a:solidFill>
                  <a:srgbClr val="FFC000"/>
                </a:solidFill>
              </a:rPr>
              <a:t>tdk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hanya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membuat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transaksi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menjadi</a:t>
            </a:r>
            <a:r>
              <a:rPr lang="en-US" sz="2000" dirty="0">
                <a:solidFill>
                  <a:srgbClr val="FFC000"/>
                </a:solidFill>
              </a:rPr>
              <a:t> stateless </a:t>
            </a:r>
            <a:r>
              <a:rPr lang="en-US" sz="2000" dirty="0" err="1" smtClean="0">
                <a:solidFill>
                  <a:srgbClr val="FFC000"/>
                </a:solidFill>
              </a:rPr>
              <a:t>ttp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juga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memvirtualisasikan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sumber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daya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shg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transaksi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selalu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terjadi</a:t>
            </a:r>
            <a:r>
              <a:rPr lang="en-US" sz="2000" dirty="0">
                <a:solidFill>
                  <a:srgbClr val="FFC000"/>
                </a:solidFill>
              </a:rPr>
              <a:t> di </a:t>
            </a:r>
            <a:r>
              <a:rPr lang="en-US" sz="2000" dirty="0" err="1">
                <a:solidFill>
                  <a:srgbClr val="FFC000"/>
                </a:solidFill>
              </a:rPr>
              <a:t>lokasi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berbeda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secara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fisik</a:t>
            </a:r>
            <a:r>
              <a:rPr lang="en-US" sz="2000" dirty="0">
                <a:solidFill>
                  <a:srgbClr val="FFC000"/>
                </a:solidFill>
              </a:rPr>
              <a:t>.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komputasi</a:t>
            </a:r>
            <a:r>
              <a:rPr lang="en-US" sz="2000" dirty="0"/>
              <a:t> </a:t>
            </a:r>
            <a:r>
              <a:rPr lang="en-US" sz="2000" dirty="0" err="1"/>
              <a:t>awan</a:t>
            </a:r>
            <a:r>
              <a:rPr lang="en-US" sz="2000" dirty="0"/>
              <a:t>, </a:t>
            </a:r>
            <a:r>
              <a:rPr lang="en-US" sz="2000" dirty="0" err="1" smtClean="0"/>
              <a:t>bbg</a:t>
            </a:r>
            <a:r>
              <a:rPr lang="en-US" sz="2000" dirty="0" smtClean="0"/>
              <a:t>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dibawa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 smtClean="0"/>
              <a:t>menyelesaikan</a:t>
            </a:r>
            <a:r>
              <a:rPr lang="en-US" sz="2000" dirty="0" smtClean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2 </a:t>
            </a:r>
            <a:r>
              <a:rPr lang="en-US" sz="2000" dirty="0" err="1">
                <a:solidFill>
                  <a:srgbClr val="FFC000"/>
                </a:solidFill>
              </a:rPr>
              <a:t>konsep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/>
              <a:t>paling </a:t>
            </a:r>
            <a:r>
              <a:rPr lang="en-US" sz="2000" dirty="0" err="1" smtClean="0"/>
              <a:t>penting</a:t>
            </a:r>
            <a:r>
              <a:rPr lang="en-US" sz="2000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>
                <a:solidFill>
                  <a:srgbClr val="FFC000"/>
                </a:solidFill>
              </a:rPr>
              <a:t>Gagasan</a:t>
            </a:r>
            <a:r>
              <a:rPr lang="en-US" sz="2000" b="1" dirty="0" smtClean="0">
                <a:solidFill>
                  <a:srgbClr val="FFC000"/>
                </a:solidFill>
              </a:rPr>
              <a:t> </a:t>
            </a:r>
            <a:r>
              <a:rPr lang="en-US" sz="2000" b="1" dirty="0" err="1">
                <a:solidFill>
                  <a:srgbClr val="FFC000"/>
                </a:solidFill>
              </a:rPr>
              <a:t>orkestrasi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— </a:t>
            </a:r>
            <a:r>
              <a:rPr lang="en-US" sz="2000" dirty="0" err="1" smtClean="0"/>
              <a:t>aliran</a:t>
            </a:r>
            <a:r>
              <a:rPr lang="en-US" sz="2000" dirty="0" smtClean="0"/>
              <a:t> </a:t>
            </a:r>
            <a:r>
              <a:rPr lang="en-US" sz="2000" dirty="0"/>
              <a:t>proses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dikoreografikan</a:t>
            </a:r>
            <a:r>
              <a:rPr lang="en-US" sz="2000" dirty="0"/>
              <a:t> </a:t>
            </a:r>
            <a:r>
              <a:rPr lang="en-US" sz="2000" dirty="0" err="1" smtClean="0"/>
              <a:t>sbg</a:t>
            </a:r>
            <a:r>
              <a:rPr lang="en-US" sz="2000" dirty="0" smtClean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FFC000"/>
                </a:solidFill>
              </a:rPr>
              <a:t>Penggunaan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sbg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bus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mengontrol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komponen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cloud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waktunya</a:t>
            </a:r>
            <a:r>
              <a:rPr lang="en-US" sz="2000" dirty="0"/>
              <a:t>, </a:t>
            </a:r>
            <a:r>
              <a:rPr lang="en-US" sz="2000" dirty="0" err="1"/>
              <a:t>metode</a:t>
            </a:r>
            <a:r>
              <a:rPr lang="en-US" sz="2000" dirty="0"/>
              <a:t> lain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integritas</a:t>
            </a:r>
            <a:r>
              <a:rPr lang="en-US" sz="2000" dirty="0"/>
              <a:t> </a:t>
            </a:r>
            <a:r>
              <a:rPr lang="en-US" sz="2000" dirty="0" err="1"/>
              <a:t>transaksional</a:t>
            </a:r>
            <a:r>
              <a:rPr lang="en-US" sz="2000" dirty="0"/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dikembangkan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komputasi</a:t>
            </a:r>
            <a:r>
              <a:rPr lang="en-US" sz="2000" dirty="0"/>
              <a:t> </a:t>
            </a:r>
            <a:r>
              <a:rPr lang="en-US" sz="2000" dirty="0" err="1"/>
              <a:t>awan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metode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standar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sekarang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Arsitektur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Berorientasi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Layanan</a:t>
            </a:r>
            <a:r>
              <a:rPr lang="en-US" sz="20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92D050"/>
                </a:solidFill>
              </a:rPr>
              <a:t>Klien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dpt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terhubung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layanan</a:t>
            </a:r>
            <a:r>
              <a:rPr lang="en-US" sz="2000" dirty="0">
                <a:solidFill>
                  <a:srgbClr val="92D050"/>
                </a:solidFill>
              </a:rPr>
              <a:t> cloud </a:t>
            </a:r>
            <a:r>
              <a:rPr lang="en-US" sz="2000" dirty="0" err="1" smtClean="0">
                <a:solidFill>
                  <a:srgbClr val="92D050"/>
                </a:solidFill>
              </a:rPr>
              <a:t>dlm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sejumlah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cara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berbeda</a:t>
            </a:r>
            <a:r>
              <a:rPr lang="en-US" sz="2000" dirty="0">
                <a:solidFill>
                  <a:srgbClr val="92D050"/>
                </a:solidFill>
              </a:rPr>
              <a:t>. </a:t>
            </a:r>
            <a:r>
              <a:rPr lang="en-US" sz="2000" dirty="0" smtClean="0"/>
              <a:t>2 </a:t>
            </a:r>
            <a:r>
              <a:rPr lang="en-US" sz="2000" dirty="0" err="1"/>
              <a:t>cara</a:t>
            </a:r>
            <a:r>
              <a:rPr lang="en-US" sz="2000" dirty="0"/>
              <a:t> paling </a:t>
            </a:r>
            <a:r>
              <a:rPr lang="en-US" sz="2000" dirty="0" err="1" smtClean="0"/>
              <a:t>umum</a:t>
            </a:r>
            <a:r>
              <a:rPr lang="en-US" sz="2000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92D050"/>
                </a:solidFill>
              </a:rPr>
              <a:t>Browser Web</a:t>
            </a:r>
            <a:r>
              <a:rPr lang="en-US" sz="2000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>
                <a:solidFill>
                  <a:srgbClr val="92D050"/>
                </a:solidFill>
              </a:rPr>
              <a:t>Aplikasi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 err="1" smtClean="0">
                <a:solidFill>
                  <a:srgbClr val="92D050"/>
                </a:solidFill>
              </a:rPr>
              <a:t>berpemilik</a:t>
            </a:r>
            <a:r>
              <a:rPr lang="en-US" sz="2000" b="1" dirty="0" smtClean="0">
                <a:solidFill>
                  <a:srgbClr val="92D050"/>
                </a:solidFill>
              </a:rPr>
              <a:t>.</a:t>
            </a:r>
            <a:endParaRPr lang="en-US" sz="2000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dpt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berjalan</a:t>
            </a:r>
            <a:r>
              <a:rPr lang="en-US" sz="2000" dirty="0">
                <a:solidFill>
                  <a:srgbClr val="FFC000"/>
                </a:solidFill>
              </a:rPr>
              <a:t> di server, PC, </a:t>
            </a:r>
            <a:r>
              <a:rPr lang="en-US" sz="2000" dirty="0" err="1">
                <a:solidFill>
                  <a:srgbClr val="FFC000"/>
                </a:solidFill>
              </a:rPr>
              <a:t>perangkat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seluler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dirty="0" err="1">
                <a:solidFill>
                  <a:srgbClr val="FFC000"/>
                </a:solidFill>
              </a:rPr>
              <a:t>atau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ponsel</a:t>
            </a:r>
            <a:r>
              <a:rPr lang="en-US" sz="2000" dirty="0"/>
              <a:t>. </a:t>
            </a:r>
            <a:r>
              <a:rPr lang="en-US" sz="2000" dirty="0" err="1"/>
              <a:t>Apa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dimiliki</a:t>
            </a:r>
            <a:r>
              <a:rPr lang="en-US" sz="2000" dirty="0"/>
              <a:t>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mereka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bertukar</a:t>
            </a:r>
            <a:r>
              <a:rPr lang="en-US" sz="2000" dirty="0">
                <a:solidFill>
                  <a:srgbClr val="FFC000"/>
                </a:solidFill>
              </a:rPr>
              <a:t> data </a:t>
            </a:r>
            <a:r>
              <a:rPr lang="en-US" sz="2000" dirty="0" err="1">
                <a:solidFill>
                  <a:srgbClr val="FFC000"/>
                </a:solidFill>
              </a:rPr>
              <a:t>melalui</a:t>
            </a:r>
            <a:r>
              <a:rPr lang="en-US" sz="2000" dirty="0">
                <a:solidFill>
                  <a:srgbClr val="FFC000"/>
                </a:solidFill>
              </a:rPr>
              <a:t> media </a:t>
            </a:r>
            <a:r>
              <a:rPr lang="en-US" sz="2000" dirty="0" err="1">
                <a:solidFill>
                  <a:srgbClr val="FFC000"/>
                </a:solidFill>
              </a:rPr>
              <a:t>sementara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yg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tdk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aman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sementara</a:t>
            </a:r>
            <a:r>
              <a:rPr lang="en-US" sz="2000" dirty="0">
                <a:solidFill>
                  <a:srgbClr val="FFC000"/>
                </a:solidFill>
              </a:rPr>
              <a:t>. 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Ada 3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dasar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menghubungkan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aman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 smtClean="0"/>
              <a:t>koneksi</a:t>
            </a:r>
            <a:r>
              <a:rPr lang="en-US" sz="2000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FFFF00"/>
                </a:solidFill>
              </a:rPr>
              <a:t>Gunakan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protokol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aman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utk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mentransfer</a:t>
            </a:r>
            <a:r>
              <a:rPr lang="en-US" sz="2000" dirty="0">
                <a:solidFill>
                  <a:srgbClr val="FFFF00"/>
                </a:solidFill>
              </a:rPr>
              <a:t> data </a:t>
            </a:r>
            <a:r>
              <a:rPr lang="en-US" sz="2000" dirty="0" err="1"/>
              <a:t>seperti</a:t>
            </a:r>
            <a:r>
              <a:rPr lang="en-US" sz="2000" dirty="0"/>
              <a:t> SSL (HTTPS), FTPS, </a:t>
            </a:r>
            <a:r>
              <a:rPr lang="en-US" sz="2000" dirty="0" err="1"/>
              <a:t>atau</a:t>
            </a:r>
            <a:r>
              <a:rPr lang="en-US" sz="2000" dirty="0"/>
              <a:t> IPsec,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sambungkan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shell </a:t>
            </a:r>
            <a:r>
              <a:rPr lang="en-US" sz="2000" dirty="0" err="1"/>
              <a:t>aman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SSH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menghubungkan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smtClean="0"/>
              <a:t>cloud.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FFFF00"/>
                </a:solidFill>
              </a:rPr>
              <a:t>Buat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koneksi</a:t>
            </a:r>
            <a:r>
              <a:rPr lang="en-US" sz="2000" dirty="0">
                <a:solidFill>
                  <a:srgbClr val="FFFF00"/>
                </a:solidFill>
              </a:rPr>
              <a:t> virtual </a:t>
            </a:r>
            <a:r>
              <a:rPr lang="en-US" sz="2000" dirty="0" err="1">
                <a:solidFill>
                  <a:srgbClr val="FFFF00"/>
                </a:solidFill>
              </a:rPr>
              <a:t>menggunakan</a:t>
            </a:r>
            <a:r>
              <a:rPr lang="en-US" sz="2000" dirty="0">
                <a:solidFill>
                  <a:srgbClr val="FFFF00"/>
                </a:solidFill>
              </a:rPr>
              <a:t> virtual private network </a:t>
            </a:r>
            <a:r>
              <a:rPr lang="en-US" sz="2000" dirty="0"/>
              <a:t>(VPN),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/>
              <a:t>protokol</a:t>
            </a:r>
            <a:r>
              <a:rPr lang="en-US" sz="2000" dirty="0"/>
              <a:t> transfer data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jauh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Microsoft RDP </a:t>
            </a:r>
            <a:r>
              <a:rPr lang="en-US" sz="2000" dirty="0" err="1"/>
              <a:t>atau</a:t>
            </a:r>
            <a:r>
              <a:rPr lang="en-US" sz="2000" dirty="0"/>
              <a:t> Citrix ICA, di mana data </a:t>
            </a:r>
            <a:r>
              <a:rPr lang="en-US" sz="2000" dirty="0" err="1"/>
              <a:t>dilindungi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mekanisme</a:t>
            </a:r>
            <a:r>
              <a:rPr lang="en-US" sz="2000" dirty="0"/>
              <a:t> </a:t>
            </a:r>
            <a:r>
              <a:rPr lang="en-US" sz="2000" dirty="0" smtClean="0"/>
              <a:t>tunneling.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FFFF00"/>
                </a:solidFill>
              </a:rPr>
              <a:t>Enkripsi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data </a:t>
            </a:r>
            <a:r>
              <a:rPr lang="en-US" sz="2000" dirty="0" err="1" smtClean="0">
                <a:solidFill>
                  <a:srgbClr val="FFFF00"/>
                </a:solidFill>
              </a:rPr>
              <a:t>shg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meskipun</a:t>
            </a:r>
            <a:r>
              <a:rPr lang="en-US" sz="2000" dirty="0">
                <a:solidFill>
                  <a:srgbClr val="FFFF00"/>
                </a:solidFill>
              </a:rPr>
              <a:t> data </a:t>
            </a:r>
            <a:r>
              <a:rPr lang="en-US" sz="2000" dirty="0" err="1">
                <a:solidFill>
                  <a:srgbClr val="FFFF00"/>
                </a:solidFill>
              </a:rPr>
              <a:t>dicegat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atau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didengus</a:t>
            </a:r>
            <a:r>
              <a:rPr lang="en-US" sz="2000" dirty="0">
                <a:solidFill>
                  <a:srgbClr val="FFFF00"/>
                </a:solidFill>
              </a:rPr>
              <a:t>, data </a:t>
            </a:r>
            <a:r>
              <a:rPr lang="en-US" sz="2000" dirty="0" err="1" smtClean="0">
                <a:solidFill>
                  <a:srgbClr val="FFFF00"/>
                </a:solidFill>
              </a:rPr>
              <a:t>tdk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berarti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Menghubungkan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</a:rPr>
              <a:t>ke</a:t>
            </a:r>
            <a:r>
              <a:rPr lang="en-US" b="1" dirty="0" smtClean="0">
                <a:solidFill>
                  <a:srgbClr val="FFFF00"/>
                </a:solidFill>
              </a:rPr>
              <a:t> Cloud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5334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00"/>
                </a:solidFill>
              </a:rPr>
              <a:t>Koneksi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klien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/>
              <a:t>terbaik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menggunakan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2 </a:t>
            </a:r>
            <a:r>
              <a:rPr lang="en-US" sz="2400" dirty="0" err="1">
                <a:solidFill>
                  <a:srgbClr val="FFFF00"/>
                </a:solidFill>
              </a:rPr>
              <a:t>atau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lebih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teknik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ini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utk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berkomunikasi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dg </a:t>
            </a:r>
            <a:r>
              <a:rPr lang="en-US" sz="2400" dirty="0">
                <a:solidFill>
                  <a:srgbClr val="FFFF00"/>
                </a:solidFill>
              </a:rPr>
              <a:t>cloud</a:t>
            </a:r>
            <a:r>
              <a:rPr lang="en-US" sz="2400" dirty="0"/>
              <a:t>. </a:t>
            </a:r>
            <a:r>
              <a:rPr lang="en-US" sz="2400" dirty="0" err="1" smtClean="0"/>
              <a:t>Dlm</a:t>
            </a:r>
            <a:r>
              <a:rPr lang="en-US" sz="2400" dirty="0" smtClean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browser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klien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bergantung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pd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layanan</a:t>
            </a:r>
            <a:r>
              <a:rPr lang="en-US" sz="2400" dirty="0">
                <a:solidFill>
                  <a:srgbClr val="FFFF00"/>
                </a:solidFill>
              </a:rPr>
              <a:t> Web </a:t>
            </a:r>
            <a:r>
              <a:rPr lang="en-US" sz="2400" dirty="0" err="1" smtClean="0">
                <a:solidFill>
                  <a:srgbClr val="FFFF00"/>
                </a:solidFill>
              </a:rPr>
              <a:t>utk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menyediakan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koneksi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aman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yg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tersedia</a:t>
            </a:r>
            <a:r>
              <a:rPr lang="en-US" sz="2400" dirty="0"/>
              <a:t>, </a:t>
            </a:r>
            <a:r>
              <a:rPr lang="en-US" sz="2400" dirty="0" err="1" smtClean="0"/>
              <a:t>ttp</a:t>
            </a:r>
            <a:r>
              <a:rPr lang="en-US" sz="2400" dirty="0" smtClean="0"/>
              <a:t> </a:t>
            </a:r>
            <a:r>
              <a:rPr lang="en-US" sz="2400" dirty="0"/>
              <a:t>di masa </a:t>
            </a:r>
            <a:r>
              <a:rPr lang="en-US" sz="2400" dirty="0" err="1"/>
              <a:t>depan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kemungkinan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klien</a:t>
            </a:r>
            <a:r>
              <a:rPr lang="en-US" sz="2400" dirty="0">
                <a:solidFill>
                  <a:srgbClr val="FFFF00"/>
                </a:solidFill>
              </a:rPr>
              <a:t> cloud </a:t>
            </a:r>
            <a:r>
              <a:rPr lang="en-US" sz="2400" dirty="0" err="1">
                <a:solidFill>
                  <a:srgbClr val="FFFF00"/>
                </a:solidFill>
              </a:rPr>
              <a:t>akan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mengeras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shg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klien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itu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sendiri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menegakkan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koneksi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yg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aman</a:t>
            </a:r>
            <a:r>
              <a:rPr lang="en-US" sz="2400" dirty="0" smtClean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3 </a:t>
            </a:r>
            <a:r>
              <a:rPr lang="en-US" sz="2400" dirty="0" err="1" smtClean="0"/>
              <a:t>solusi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smtClean="0"/>
              <a:t>VPN:</a:t>
            </a:r>
            <a:endParaRPr lang="en-US" sz="2400" dirty="0"/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VPN </a:t>
            </a:r>
            <a:r>
              <a:rPr lang="en-US" sz="2400" dirty="0"/>
              <a:t>Hotspot (http: // www hotspotvpn.com</a:t>
            </a:r>
            <a:r>
              <a:rPr lang="en-US" sz="2400" dirty="0" smtClean="0"/>
              <a:t>/).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400" dirty="0" err="1" smtClean="0"/>
              <a:t>AnchorFree</a:t>
            </a:r>
            <a:r>
              <a:rPr lang="en-US" sz="2400" dirty="0" smtClean="0"/>
              <a:t> </a:t>
            </a:r>
            <a:r>
              <a:rPr lang="en-US" sz="2400" dirty="0"/>
              <a:t>Hotspot </a:t>
            </a:r>
            <a:r>
              <a:rPr lang="en-US" sz="2400" dirty="0" smtClean="0"/>
              <a:t>Shield (</a:t>
            </a:r>
            <a:r>
              <a:rPr lang="en-US" sz="2400" dirty="0" smtClean="0">
                <a:hlinkClick r:id="rId2"/>
              </a:rPr>
              <a:t>http://hotspotshield.com/</a:t>
            </a:r>
            <a:r>
              <a:rPr lang="en-US" sz="2400" dirty="0" smtClean="0"/>
              <a:t>).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400" dirty="0" err="1" smtClean="0"/>
              <a:t>Gbridge</a:t>
            </a:r>
            <a:r>
              <a:rPr lang="en-US" sz="2400" dirty="0" smtClean="0"/>
              <a:t> (http://www.gbridge.com/), VPN </a:t>
            </a:r>
            <a:r>
              <a:rPr lang="en-US" sz="2400" dirty="0" err="1" smtClean="0"/>
              <a:t>pihak</a:t>
            </a:r>
            <a:r>
              <a:rPr lang="en-US" sz="2400" dirty="0" smtClean="0"/>
              <a:t> </a:t>
            </a:r>
            <a:r>
              <a:rPr lang="en-US" sz="2400" dirty="0" err="1" smtClean="0"/>
              <a:t>ketiga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infrastruktur</a:t>
            </a:r>
            <a:r>
              <a:rPr lang="en-US" sz="2400" dirty="0" smtClean="0"/>
              <a:t> </a:t>
            </a:r>
            <a:r>
              <a:rPr lang="en-US" sz="2400" dirty="0" err="1" smtClean="0"/>
              <a:t>GoogleTalk</a:t>
            </a:r>
            <a:r>
              <a:rPr lang="en-US" sz="2400" dirty="0" smtClean="0"/>
              <a:t>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Gbridge</a:t>
            </a:r>
            <a:r>
              <a:rPr lang="en-US" sz="2400" dirty="0" smtClean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solusi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 yang </a:t>
            </a:r>
            <a:r>
              <a:rPr lang="en-US" sz="2400" dirty="0" err="1"/>
              <a:t>menggambarkan</a:t>
            </a:r>
            <a:r>
              <a:rPr lang="en-US" sz="2400" dirty="0"/>
              <a:t> </a:t>
            </a:r>
            <a:r>
              <a:rPr lang="en-US" sz="2400" dirty="0" err="1"/>
              <a:t>penggunaan</a:t>
            </a:r>
            <a:r>
              <a:rPr lang="en-US" sz="2400" dirty="0"/>
              <a:t> VPN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koneksi</a:t>
            </a:r>
            <a:r>
              <a:rPr lang="en-US" sz="2400" dirty="0"/>
              <a:t> cloud.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1447800"/>
            <a:ext cx="8915400" cy="50958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6858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Gbridge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menyediakan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sarana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utk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menghubungkan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satu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komputer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dg </a:t>
            </a:r>
            <a:r>
              <a:rPr lang="en-US" sz="2400" b="1" dirty="0" err="1">
                <a:solidFill>
                  <a:srgbClr val="FFFF00"/>
                </a:solidFill>
              </a:rPr>
              <a:t>aman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menggunakan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Gtalk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r>
              <a:rPr lang="en-US" sz="2400" b="1" dirty="0" smtClean="0">
                <a:solidFill>
                  <a:srgbClr val="FFFF00"/>
                </a:solidFill>
              </a:rPr>
              <a:t>(</a:t>
            </a:r>
            <a:r>
              <a:rPr lang="en-US" sz="2400" b="1" dirty="0" err="1" smtClean="0">
                <a:solidFill>
                  <a:srgbClr val="FFFF00"/>
                </a:solidFill>
              </a:rPr>
              <a:t>Contoh</a:t>
            </a:r>
            <a:r>
              <a:rPr lang="en-US" sz="2400" b="1" dirty="0" smtClean="0">
                <a:solidFill>
                  <a:srgbClr val="FFFF00"/>
                </a:solidFill>
              </a:rPr>
              <a:t>: </a:t>
            </a:r>
            <a:r>
              <a:rPr lang="en-US" sz="2400" b="1" dirty="0" err="1" smtClean="0">
                <a:solidFill>
                  <a:srgbClr val="FFFF00"/>
                </a:solidFill>
              </a:rPr>
              <a:t>fitur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penjelajahan</a:t>
            </a:r>
            <a:r>
              <a:rPr lang="en-US" sz="2400" b="1" dirty="0">
                <a:solidFill>
                  <a:srgbClr val="FFFF00"/>
                </a:solidFill>
              </a:rPr>
              <a:t> folder </a:t>
            </a:r>
            <a:r>
              <a:rPr lang="en-US" sz="2400" b="1" dirty="0" err="1" smtClean="0">
                <a:solidFill>
                  <a:srgbClr val="FFFF00"/>
                </a:solidFill>
              </a:rPr>
              <a:t>SecureShares</a:t>
            </a:r>
            <a:r>
              <a:rPr lang="en-US" sz="2400" b="1" dirty="0" smtClean="0">
                <a:solidFill>
                  <a:srgbClr val="FFFF00"/>
                </a:solidFill>
              </a:rPr>
              <a:t>)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image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8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C000"/>
                </a:solidFill>
              </a:rPr>
              <a:t>Komputasi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awan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perpanjangan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alami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 smtClean="0"/>
              <a:t>dr</a:t>
            </a:r>
            <a:r>
              <a:rPr lang="en-US" sz="2400" dirty="0" smtClean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prinsip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desain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C000"/>
                </a:solidFill>
              </a:rPr>
              <a:t>protokol</a:t>
            </a:r>
            <a:r>
              <a:rPr lang="en-US" sz="2400" dirty="0">
                <a:solidFill>
                  <a:srgbClr val="FFC000"/>
                </a:solidFill>
              </a:rPr>
              <a:t>, </a:t>
            </a:r>
            <a:r>
              <a:rPr lang="en-US" sz="2400" dirty="0" err="1" smtClean="0">
                <a:solidFill>
                  <a:srgbClr val="FFC000"/>
                </a:solidFill>
              </a:rPr>
              <a:t>pipa</a:t>
            </a:r>
            <a:r>
              <a:rPr lang="en-US" sz="2400" dirty="0" smtClean="0"/>
              <a:t>, &amp; </a:t>
            </a:r>
            <a:r>
              <a:rPr lang="en-US" sz="2400" dirty="0" err="1">
                <a:solidFill>
                  <a:srgbClr val="FFC000"/>
                </a:solidFill>
              </a:rPr>
              <a:t>sistem</a:t>
            </a:r>
            <a:r>
              <a:rPr lang="en-US" sz="2400" dirty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dikembangkan</a:t>
            </a:r>
            <a:r>
              <a:rPr lang="en-US" sz="2400" dirty="0"/>
              <a:t> </a:t>
            </a:r>
            <a:r>
              <a:rPr lang="en-US" sz="2400" dirty="0" err="1"/>
              <a:t>selama</a:t>
            </a:r>
            <a:r>
              <a:rPr lang="en-US" sz="2400" dirty="0"/>
              <a:t> 20 </a:t>
            </a:r>
            <a:r>
              <a:rPr lang="en-US" sz="2400" dirty="0" err="1" smtClean="0"/>
              <a:t>thn</a:t>
            </a:r>
            <a:r>
              <a:rPr lang="en-US" sz="2400" dirty="0" smtClean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. </a:t>
            </a:r>
            <a:r>
              <a:rPr lang="en-US" sz="2400" dirty="0" err="1"/>
              <a:t>Namun</a:t>
            </a:r>
            <a:r>
              <a:rPr lang="en-US" sz="2400" dirty="0"/>
              <a:t>, </a:t>
            </a:r>
            <a:r>
              <a:rPr lang="en-US" sz="2400" dirty="0" err="1"/>
              <a:t>komputasi</a:t>
            </a:r>
            <a:r>
              <a:rPr lang="en-US" sz="2400" dirty="0"/>
              <a:t> </a:t>
            </a:r>
            <a:r>
              <a:rPr lang="en-US" sz="2400" dirty="0" err="1"/>
              <a:t>awan</a:t>
            </a:r>
            <a:r>
              <a:rPr lang="en-US" sz="2400" dirty="0"/>
              <a:t> </a:t>
            </a:r>
            <a:r>
              <a:rPr lang="en-US" sz="2400" dirty="0" err="1"/>
              <a:t>menjelaskan</a:t>
            </a:r>
            <a:r>
              <a:rPr lang="en-US" sz="2400" dirty="0"/>
              <a:t> </a:t>
            </a:r>
            <a:r>
              <a:rPr lang="en-US" sz="2400" dirty="0" err="1" smtClean="0"/>
              <a:t>bbrp</a:t>
            </a:r>
            <a:r>
              <a:rPr lang="en-US" sz="2400" dirty="0" smtClean="0"/>
              <a:t> </a:t>
            </a:r>
            <a:r>
              <a:rPr lang="en-US" sz="2400" dirty="0" err="1" smtClean="0"/>
              <a:t>kemampuan</a:t>
            </a:r>
            <a:r>
              <a:rPr lang="en-US" sz="2400" dirty="0" smtClean="0"/>
              <a:t>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 smtClean="0"/>
              <a:t>dlm</a:t>
            </a:r>
            <a:r>
              <a:rPr lang="en-US" sz="2400" dirty="0" smtClean="0"/>
              <a:t> </a:t>
            </a:r>
            <a:r>
              <a:rPr lang="en-US" sz="2400" dirty="0" err="1"/>
              <a:t>tumpukan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smtClean="0"/>
              <a:t>&amp; </a:t>
            </a:r>
            <a:r>
              <a:rPr lang="en-US" sz="2400" dirty="0" err="1"/>
              <a:t>bertanggung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kemampuan</a:t>
            </a:r>
            <a:r>
              <a:rPr lang="en-US" sz="2400" dirty="0">
                <a:solidFill>
                  <a:srgbClr val="FFC000"/>
                </a:solidFill>
              </a:rPr>
              <a:t> program, </a:t>
            </a:r>
            <a:r>
              <a:rPr lang="en-US" sz="2400" dirty="0" err="1">
                <a:solidFill>
                  <a:srgbClr val="FFC000"/>
                </a:solidFill>
              </a:rPr>
              <a:t>skalabilitas</a:t>
            </a:r>
            <a:r>
              <a:rPr lang="en-US" sz="2400" dirty="0">
                <a:solidFill>
                  <a:srgbClr val="FFC000"/>
                </a:solidFill>
              </a:rPr>
              <a:t>, </a:t>
            </a:r>
            <a:r>
              <a:rPr lang="en-US" sz="2400" dirty="0" smtClean="0">
                <a:solidFill>
                  <a:srgbClr val="FFC000"/>
                </a:solidFill>
              </a:rPr>
              <a:t>&amp; </a:t>
            </a:r>
            <a:r>
              <a:rPr lang="en-US" sz="2400" dirty="0" err="1">
                <a:solidFill>
                  <a:srgbClr val="FFC000"/>
                </a:solidFill>
              </a:rPr>
              <a:t>virtualisasi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sumber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daya</a:t>
            </a:r>
            <a:r>
              <a:rPr lang="en-US" sz="2400" dirty="0"/>
              <a:t>. Salah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properti</a:t>
            </a:r>
            <a:r>
              <a:rPr lang="en-US" sz="2400" dirty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membedakan</a:t>
            </a:r>
            <a:r>
              <a:rPr lang="en-US" sz="2400" dirty="0"/>
              <a:t> </a:t>
            </a:r>
            <a:r>
              <a:rPr lang="en-US" sz="2400" dirty="0" err="1"/>
              <a:t>komputasi</a:t>
            </a:r>
            <a:r>
              <a:rPr lang="en-US" sz="2400" dirty="0"/>
              <a:t> </a:t>
            </a:r>
            <a:r>
              <a:rPr lang="en-US" sz="2400" dirty="0" err="1"/>
              <a:t>awan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 smtClean="0"/>
              <a:t>sbg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C000"/>
                </a:solidFill>
              </a:rPr>
              <a:t>composability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kemampuan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utk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membangun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aplikasi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dari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smtClean="0">
                <a:solidFill>
                  <a:srgbClr val="FFC000"/>
                </a:solidFill>
              </a:rPr>
              <a:t>bagian-2 </a:t>
            </a:r>
            <a:r>
              <a:rPr lang="en-US" sz="2400" dirty="0" err="1">
                <a:solidFill>
                  <a:srgbClr val="FFC000"/>
                </a:solidFill>
              </a:rPr>
              <a:t>komponen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2D050"/>
                </a:solidFill>
              </a:rPr>
              <a:t>Platform</a:t>
            </a:r>
            <a:r>
              <a:rPr lang="en-US" sz="2400" b="1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92D050"/>
                </a:solidFill>
              </a:rPr>
              <a:t>layanan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komputasi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awan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 smtClean="0"/>
              <a:t>dr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rgbClr val="92D050"/>
                </a:solidFill>
              </a:rPr>
              <a:t>perangkat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keras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&amp; </a:t>
            </a:r>
            <a:r>
              <a:rPr lang="en-US" sz="2400" dirty="0" err="1">
                <a:solidFill>
                  <a:srgbClr val="92D050"/>
                </a:solidFill>
              </a:rPr>
              <a:t>perangkat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lunak</a:t>
            </a:r>
            <a:r>
              <a:rPr lang="en-US" sz="2400" dirty="0">
                <a:solidFill>
                  <a:srgbClr val="92D050"/>
                </a:solidFill>
              </a:rPr>
              <a:t>.</a:t>
            </a:r>
            <a:r>
              <a:rPr lang="en-US" sz="2400" dirty="0"/>
              <a:t> Platform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 smtClean="0"/>
              <a:t>utk</a:t>
            </a:r>
            <a:r>
              <a:rPr lang="en-US" sz="2400" dirty="0" smtClean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kompleks</a:t>
            </a:r>
            <a:r>
              <a:rPr lang="en-US" sz="2400" dirty="0"/>
              <a:t>. </a:t>
            </a:r>
            <a:r>
              <a:rPr lang="en-US" sz="2400" dirty="0" err="1">
                <a:solidFill>
                  <a:srgbClr val="92D050"/>
                </a:solidFill>
              </a:rPr>
              <a:t>Peralatan</a:t>
            </a:r>
            <a:r>
              <a:rPr lang="en-US" sz="2400" dirty="0">
                <a:solidFill>
                  <a:srgbClr val="92D050"/>
                </a:solidFill>
              </a:rPr>
              <a:t> virtual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92D050"/>
                </a:solidFill>
              </a:rPr>
              <a:t>sebuah</a:t>
            </a:r>
            <a:r>
              <a:rPr lang="en-US" sz="2400" dirty="0">
                <a:solidFill>
                  <a:srgbClr val="92D050"/>
                </a:solidFill>
              </a:rPr>
              <a:t> platform</a:t>
            </a:r>
            <a:r>
              <a:rPr lang="en-US" sz="2400" dirty="0"/>
              <a:t>, </a:t>
            </a:r>
            <a:r>
              <a:rPr lang="en-US" sz="2400" dirty="0" smtClean="0"/>
              <a:t>&amp;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92D050"/>
                </a:solidFill>
              </a:rPr>
              <a:t>menjadi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objek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penyebaran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komputasi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awan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standar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 smtClean="0"/>
              <a:t>yg</a:t>
            </a:r>
            <a:r>
              <a:rPr lang="en-US" sz="2400" dirty="0" smtClean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Pendahuluan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FFC000"/>
                </a:solidFill>
              </a:rPr>
              <a:t>Popularitas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rgbClr val="FFC000"/>
                </a:solidFill>
              </a:rPr>
              <a:t>netbook </a:t>
            </a:r>
            <a:r>
              <a:rPr lang="en-US" sz="2400" dirty="0" smtClean="0">
                <a:solidFill>
                  <a:srgbClr val="FFC000"/>
                </a:solidFill>
              </a:rPr>
              <a:t>&amp; </a:t>
            </a:r>
            <a:r>
              <a:rPr lang="en-US" sz="2400" dirty="0" err="1">
                <a:solidFill>
                  <a:srgbClr val="FFC000"/>
                </a:solidFill>
              </a:rPr>
              <a:t>ponsel</a:t>
            </a:r>
            <a:r>
              <a:rPr lang="en-US" sz="2400" dirty="0">
                <a:solidFill>
                  <a:srgbClr val="FFC000"/>
                </a:solidFill>
              </a:rPr>
              <a:t> ultralight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memperluas</a:t>
            </a:r>
            <a:r>
              <a:rPr lang="en-US" sz="2400" dirty="0"/>
              <a:t> </a:t>
            </a:r>
            <a:r>
              <a:rPr lang="en-US" sz="2400" dirty="0" err="1"/>
              <a:t>potensi</a:t>
            </a:r>
            <a:r>
              <a:rPr lang="en-US" sz="2400" dirty="0"/>
              <a:t> </a:t>
            </a:r>
            <a:r>
              <a:rPr lang="en-US" sz="2400" dirty="0" err="1"/>
              <a:t>audiens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komputasi</a:t>
            </a:r>
            <a:r>
              <a:rPr lang="en-US" sz="2400" dirty="0"/>
              <a:t> </a:t>
            </a:r>
            <a:r>
              <a:rPr lang="en-US" sz="2400" dirty="0" err="1"/>
              <a:t>awan</a:t>
            </a:r>
            <a:r>
              <a:rPr lang="en-US" sz="2400" dirty="0"/>
              <a:t> </a:t>
            </a:r>
            <a:r>
              <a:rPr lang="en-US" sz="2400" dirty="0" err="1"/>
              <a:t>khusus</a:t>
            </a:r>
            <a:r>
              <a:rPr lang="en-US" sz="2400" dirty="0"/>
              <a:t>, </a:t>
            </a:r>
            <a:r>
              <a:rPr lang="en-US" sz="2400" dirty="0" err="1" smtClean="0"/>
              <a:t>ttp</a:t>
            </a:r>
            <a:r>
              <a:rPr lang="en-US" sz="2400" dirty="0" smtClean="0"/>
              <a:t>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menjalankan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</a:t>
            </a:r>
            <a:r>
              <a:rPr lang="en-US" sz="2400" dirty="0" err="1"/>
              <a:t>standar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Windows, Linux, </a:t>
            </a:r>
            <a:r>
              <a:rPr lang="en-US" sz="2400" dirty="0" err="1"/>
              <a:t>dan</a:t>
            </a:r>
            <a:r>
              <a:rPr lang="en-US" sz="2400" dirty="0"/>
              <a:t> Macintosh </a:t>
            </a:r>
            <a:r>
              <a:rPr lang="en-US" sz="2400" dirty="0" err="1"/>
              <a:t>pada</a:t>
            </a:r>
            <a:r>
              <a:rPr lang="en-US" sz="2400" dirty="0"/>
              <a:t> PC </a:t>
            </a:r>
            <a:r>
              <a:rPr lang="en-US" sz="2400" dirty="0" smtClean="0"/>
              <a:t>&amp; </a:t>
            </a:r>
            <a:r>
              <a:rPr lang="en-US" sz="2400" dirty="0"/>
              <a:t>Android, iOS, </a:t>
            </a:r>
            <a:r>
              <a:rPr lang="en-US" sz="2400" dirty="0" smtClean="0"/>
              <a:t>&amp; </a:t>
            </a:r>
            <a:r>
              <a:rPr lang="en-US" sz="2400" dirty="0"/>
              <a:t>Windows Mobile </a:t>
            </a:r>
            <a:r>
              <a:rPr lang="en-US" sz="2400" dirty="0" smtClean="0"/>
              <a:t>di </a:t>
            </a:r>
            <a:r>
              <a:rPr lang="en-US" sz="2400" dirty="0" err="1"/>
              <a:t>ponsel</a:t>
            </a:r>
            <a:r>
              <a:rPr lang="en-US" sz="2400" dirty="0"/>
              <a:t>. </a:t>
            </a:r>
            <a:r>
              <a:rPr lang="en-US" sz="2400" dirty="0" err="1"/>
              <a:t>Perbedaan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dirty="0" smtClean="0"/>
              <a:t>perangkat-2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apakah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mereka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mampu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menjalankan</a:t>
            </a:r>
            <a:r>
              <a:rPr lang="en-US" sz="2400" b="1" dirty="0">
                <a:solidFill>
                  <a:srgbClr val="FFC000"/>
                </a:solidFill>
              </a:rPr>
              <a:t> video </a:t>
            </a:r>
            <a:r>
              <a:rPr lang="en-US" sz="2400" b="1" dirty="0" smtClean="0">
                <a:solidFill>
                  <a:srgbClr val="FFC000"/>
                </a:solidFill>
              </a:rPr>
              <a:t>&amp; </a:t>
            </a:r>
            <a:r>
              <a:rPr lang="en-US" sz="2400" b="1" dirty="0" err="1" smtClean="0">
                <a:solidFill>
                  <a:srgbClr val="FFC000"/>
                </a:solidFill>
              </a:rPr>
              <a:t>animasi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92D050"/>
                </a:solidFill>
              </a:rPr>
              <a:t>Jolicloud</a:t>
            </a:r>
            <a:r>
              <a:rPr lang="en-US" sz="2400" dirty="0" smtClean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berkonsentrasi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 smtClean="0">
                <a:solidFill>
                  <a:srgbClr val="92D050"/>
                </a:solidFill>
              </a:rPr>
              <a:t>utk</a:t>
            </a:r>
            <a:r>
              <a:rPr lang="en-US" sz="2400" dirty="0" smtClean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membangun</a:t>
            </a:r>
            <a:r>
              <a:rPr lang="en-US" sz="2400" dirty="0">
                <a:solidFill>
                  <a:srgbClr val="92D050"/>
                </a:solidFill>
              </a:rPr>
              <a:t> platform </a:t>
            </a:r>
            <a:r>
              <a:rPr lang="en-US" sz="2400" dirty="0" err="1">
                <a:solidFill>
                  <a:srgbClr val="92D050"/>
                </a:solidFill>
              </a:rPr>
              <a:t>sosial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dg </a:t>
            </a:r>
            <a:r>
              <a:rPr lang="en-US" sz="2400" dirty="0" err="1">
                <a:solidFill>
                  <a:srgbClr val="92D050"/>
                </a:solidFill>
              </a:rPr>
              <a:t>pembaruan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&amp; </a:t>
            </a:r>
            <a:r>
              <a:rPr lang="en-US" sz="2400" dirty="0" err="1">
                <a:solidFill>
                  <a:srgbClr val="92D050"/>
                </a:solidFill>
              </a:rPr>
              <a:t>pemasangan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perangkat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lunak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err="1">
                <a:solidFill>
                  <a:srgbClr val="92D050"/>
                </a:solidFill>
              </a:rPr>
              <a:t>otomatis</a:t>
            </a:r>
            <a:r>
              <a:rPr lang="en-US" sz="2400" dirty="0"/>
              <a:t>. </a:t>
            </a:r>
            <a:r>
              <a:rPr lang="en-US" sz="2400" dirty="0" err="1"/>
              <a:t>Peluncur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dibangun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HTML 5 </a:t>
            </a:r>
            <a:r>
              <a:rPr lang="en-US" sz="2400" dirty="0" smtClean="0"/>
              <a:t>&amp;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diinstal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smtClean="0"/>
              <a:t>dg </a:t>
            </a:r>
            <a:r>
              <a:rPr lang="en-US" sz="2400" dirty="0"/>
              <a:t>Gmail, Skype, Twitter, Firefox, </a:t>
            </a:r>
            <a:r>
              <a:rPr lang="en-US" sz="2400" dirty="0" smtClean="0"/>
              <a:t>&amp;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. Browser HTML 5 </a:t>
            </a:r>
            <a:r>
              <a:rPr lang="en-US" sz="2400" dirty="0" err="1"/>
              <a:t>apa</a:t>
            </a:r>
            <a:r>
              <a:rPr lang="en-US" sz="2400" dirty="0"/>
              <a:t> pun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antarmuka</a:t>
            </a:r>
            <a:r>
              <a:rPr lang="en-US" sz="2400" dirty="0"/>
              <a:t> </a:t>
            </a:r>
            <a:r>
              <a:rPr lang="en-US" sz="2400" dirty="0" err="1"/>
              <a:t>Jolicloud</a:t>
            </a:r>
            <a:r>
              <a:rPr lang="en-US" sz="2400" dirty="0"/>
              <a:t>. </a:t>
            </a:r>
            <a:r>
              <a:rPr lang="en-US" sz="2400" dirty="0" err="1"/>
              <a:t>Jolicloud</a:t>
            </a:r>
            <a:r>
              <a:rPr lang="en-US" sz="2400" dirty="0"/>
              <a:t> </a:t>
            </a:r>
            <a:r>
              <a:rPr lang="en-US" sz="2400" dirty="0" err="1"/>
              <a:t>mengelola</a:t>
            </a:r>
            <a:r>
              <a:rPr lang="en-US" sz="2400" dirty="0"/>
              <a:t> </a:t>
            </a:r>
            <a:r>
              <a:rPr lang="en-US" sz="2400" dirty="0" err="1"/>
              <a:t>perpustakaan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Direktori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700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 smtClean="0"/>
              <a:t>sbg</a:t>
            </a:r>
            <a:r>
              <a:rPr lang="en-US" sz="2400" dirty="0" smtClean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OS </a:t>
            </a:r>
            <a:r>
              <a:rPr lang="en-US" b="1" dirty="0" err="1" smtClean="0">
                <a:solidFill>
                  <a:srgbClr val="FFFF00"/>
                </a:solidFill>
              </a:rPr>
              <a:t>Jolicloud</a:t>
            </a:r>
            <a:r>
              <a:rPr lang="en-US" b="1" dirty="0" smtClean="0">
                <a:solidFill>
                  <a:srgbClr val="FFFF00"/>
                </a:solidFill>
              </a:rPr>
              <a:t> Netbook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1143000"/>
            <a:ext cx="9067800" cy="5400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menginstal</a:t>
            </a:r>
            <a:r>
              <a:rPr lang="en-US" dirty="0"/>
              <a:t> </a:t>
            </a:r>
            <a:r>
              <a:rPr lang="en-US" dirty="0" err="1"/>
              <a:t>Jolicloud</a:t>
            </a:r>
            <a:r>
              <a:rPr lang="en-US" dirty="0"/>
              <a:t> di </a:t>
            </a:r>
            <a:r>
              <a:rPr lang="en-US" dirty="0" err="1" smtClean="0"/>
              <a:t>bbrp</a:t>
            </a:r>
            <a:r>
              <a:rPr lang="en-US" dirty="0" smtClean="0"/>
              <a:t> </a:t>
            </a:r>
            <a:r>
              <a:rPr lang="en-US" dirty="0" err="1"/>
              <a:t>perangkat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sistem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secara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otomatis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menyinkronkan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aplikasi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kita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shg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kita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bekerja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dg </a:t>
            </a:r>
            <a:r>
              <a:rPr lang="en-US" dirty="0" err="1">
                <a:solidFill>
                  <a:srgbClr val="92D050"/>
                </a:solidFill>
              </a:rPr>
              <a:t>konten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yg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sama</a:t>
            </a:r>
            <a:r>
              <a:rPr lang="en-US" dirty="0">
                <a:solidFill>
                  <a:srgbClr val="92D050"/>
                </a:solidFill>
              </a:rPr>
              <a:t> di </a:t>
            </a:r>
            <a:r>
              <a:rPr lang="en-US" dirty="0" err="1">
                <a:solidFill>
                  <a:srgbClr val="92D050"/>
                </a:solidFill>
              </a:rPr>
              <a:t>semua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perangkat</a:t>
            </a:r>
            <a:r>
              <a:rPr lang="en-US" dirty="0" smtClean="0"/>
              <a:t>. Kita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pun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tersambung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cloud.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5334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Sistem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operasi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klien</a:t>
            </a:r>
            <a:r>
              <a:rPr lang="en-US" sz="2400" b="1" dirty="0">
                <a:solidFill>
                  <a:srgbClr val="FFFF00"/>
                </a:solidFill>
              </a:rPr>
              <a:t> cloud </a:t>
            </a:r>
            <a:r>
              <a:rPr lang="en-US" sz="2400" b="1" dirty="0" err="1">
                <a:solidFill>
                  <a:srgbClr val="FFFF00"/>
                </a:solidFill>
              </a:rPr>
              <a:t>Jolicloud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adalah</a:t>
            </a:r>
            <a:r>
              <a:rPr lang="en-US" sz="2400" b="1" dirty="0">
                <a:solidFill>
                  <a:srgbClr val="FFFF00"/>
                </a:solidFill>
              </a:rPr>
              <a:t> platform </a:t>
            </a:r>
            <a:r>
              <a:rPr lang="en-US" sz="2400" b="1" dirty="0" err="1">
                <a:solidFill>
                  <a:srgbClr val="FFFF00"/>
                </a:solidFill>
              </a:rPr>
              <a:t>jejaring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sosial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utk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netbook </a:t>
            </a:r>
            <a:r>
              <a:rPr lang="en-US" sz="2400" b="1" dirty="0" smtClean="0">
                <a:solidFill>
                  <a:srgbClr val="FFFF00"/>
                </a:solidFill>
              </a:rPr>
              <a:t>dg </a:t>
            </a:r>
            <a:r>
              <a:rPr lang="en-US" sz="2400" b="1" dirty="0" err="1">
                <a:solidFill>
                  <a:srgbClr val="FFFF00"/>
                </a:solidFill>
              </a:rPr>
              <a:t>toko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aplikasi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khusus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image2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1" y="2057400"/>
            <a:ext cx="8991600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92D050"/>
                </a:solidFill>
              </a:rPr>
              <a:t>Google </a:t>
            </a:r>
            <a:r>
              <a:rPr lang="en-US" sz="2000" b="1" dirty="0">
                <a:solidFill>
                  <a:srgbClr val="92D050"/>
                </a:solidFill>
              </a:rPr>
              <a:t>Chrome OS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operasi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terbuka</a:t>
            </a:r>
            <a:r>
              <a:rPr lang="en-US" sz="2000" dirty="0"/>
              <a:t> Linux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dirancang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cloud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tangguh</a:t>
            </a:r>
            <a:r>
              <a:rPr lang="en-US" sz="2000" dirty="0"/>
              <a:t>. </a:t>
            </a:r>
            <a:r>
              <a:rPr lang="en-US" sz="2000" dirty="0" err="1" smtClean="0"/>
              <a:t>Tdk</a:t>
            </a:r>
            <a:r>
              <a:rPr lang="en-US" sz="2000" dirty="0" smtClean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distribusi</a:t>
            </a:r>
            <a:r>
              <a:rPr lang="en-US" sz="2000" dirty="0"/>
              <a:t> Linux </a:t>
            </a:r>
            <a:r>
              <a:rPr lang="en-US" sz="2000" dirty="0" err="1"/>
              <a:t>lainnya</a:t>
            </a:r>
            <a:r>
              <a:rPr lang="en-US" sz="2000" dirty="0"/>
              <a:t>, Google Chrome </a:t>
            </a:r>
            <a:r>
              <a:rPr lang="en-US" sz="2000" dirty="0" err="1"/>
              <a:t>bukan</a:t>
            </a:r>
            <a:r>
              <a:rPr lang="en-US" sz="2000" dirty="0"/>
              <a:t> </a:t>
            </a:r>
            <a:r>
              <a:rPr lang="en-US" sz="2000" dirty="0" err="1"/>
              <a:t>instalasi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, </a:t>
            </a:r>
            <a:r>
              <a:rPr lang="en-US" sz="2000" dirty="0" err="1" smtClean="0"/>
              <a:t>ttp</a:t>
            </a:r>
            <a:r>
              <a:rPr lang="en-US" sz="2000" dirty="0" smtClean="0"/>
              <a:t>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/>
              <a:t>diinstal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 smtClean="0"/>
              <a:t>perangkat</a:t>
            </a:r>
            <a:r>
              <a:rPr lang="en-US" sz="2000" dirty="0" smtClean="0"/>
              <a:t>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divalidasi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OEM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disetujui</a:t>
            </a:r>
            <a:r>
              <a:rPr lang="en-US" sz="2000" dirty="0"/>
              <a:t> </a:t>
            </a:r>
            <a:r>
              <a:rPr lang="en-US" sz="2000" dirty="0" smtClean="0"/>
              <a:t>Google,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halnya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operasi</a:t>
            </a:r>
            <a:r>
              <a:rPr lang="en-US" sz="2000" dirty="0"/>
              <a:t> Android </a:t>
            </a:r>
            <a:r>
              <a:rPr lang="en-US" sz="2000" dirty="0" err="1"/>
              <a:t>dikirimkan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 smtClean="0"/>
              <a:t>bbg</a:t>
            </a:r>
            <a:r>
              <a:rPr lang="en-US" sz="2000" dirty="0" smtClean="0"/>
              <a:t> </a:t>
            </a:r>
            <a:r>
              <a:rPr lang="en-US" sz="2000" dirty="0" err="1"/>
              <a:t>ponsel</a:t>
            </a:r>
            <a:r>
              <a:rPr lang="en-US" sz="2000" dirty="0"/>
              <a:t>. </a:t>
            </a:r>
            <a:r>
              <a:rPr lang="en-US" sz="2000" dirty="0" err="1">
                <a:solidFill>
                  <a:srgbClr val="92D050"/>
                </a:solidFill>
              </a:rPr>
              <a:t>Tujuannya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adalah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memiliki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penawaran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perangkat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keras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digabungkan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erat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yg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mendukung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fitur-2 </a:t>
            </a:r>
            <a:r>
              <a:rPr lang="en-US" sz="2000" dirty="0">
                <a:solidFill>
                  <a:srgbClr val="92D050"/>
                </a:solidFill>
              </a:rPr>
              <a:t>di Chrome OS </a:t>
            </a:r>
            <a:r>
              <a:rPr lang="en-US" sz="2000" dirty="0" smtClean="0">
                <a:solidFill>
                  <a:srgbClr val="92D050"/>
                </a:solidFill>
              </a:rPr>
              <a:t>&amp; </a:t>
            </a:r>
            <a:r>
              <a:rPr lang="en-US" sz="2000" dirty="0" err="1">
                <a:solidFill>
                  <a:srgbClr val="92D050"/>
                </a:solidFill>
              </a:rPr>
              <a:t>itu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sangat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efisien</a:t>
            </a:r>
            <a:r>
              <a:rPr lang="en-US" sz="2000" dirty="0"/>
              <a:t>. </a:t>
            </a:r>
            <a:r>
              <a:rPr lang="en-US" sz="2000" dirty="0" err="1"/>
              <a:t>Desain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menunjukkan</a:t>
            </a:r>
            <a:r>
              <a:rPr lang="en-US" sz="2000" dirty="0"/>
              <a:t> Chrome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desain</a:t>
            </a:r>
            <a:r>
              <a:rPr lang="en-US" sz="2000" dirty="0"/>
              <a:t> tablet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memposisikannya</a:t>
            </a:r>
            <a:r>
              <a:rPr lang="en-US" sz="2000" dirty="0"/>
              <a:t> </a:t>
            </a:r>
            <a:r>
              <a:rPr lang="en-US" sz="2000" dirty="0" err="1" smtClean="0"/>
              <a:t>sbg</a:t>
            </a:r>
            <a:r>
              <a:rPr lang="en-US" sz="2000" dirty="0" smtClean="0"/>
              <a:t> </a:t>
            </a:r>
            <a:r>
              <a:rPr lang="en-US" sz="2000" dirty="0" err="1"/>
              <a:t>pesaing</a:t>
            </a:r>
            <a:r>
              <a:rPr lang="en-US" sz="2000" dirty="0"/>
              <a:t> Apple iPad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tipe</a:t>
            </a:r>
            <a:r>
              <a:rPr lang="en-US" sz="2000" dirty="0"/>
              <a:t> </a:t>
            </a:r>
            <a:r>
              <a:rPr lang="en-US" sz="2000" dirty="0" smtClean="0"/>
              <a:t>netbook.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C000"/>
                </a:solidFill>
              </a:rPr>
              <a:t>Perangkat</a:t>
            </a:r>
            <a:r>
              <a:rPr lang="en-US" sz="2000" dirty="0">
                <a:solidFill>
                  <a:srgbClr val="FFC000"/>
                </a:solidFill>
              </a:rPr>
              <a:t> Chrome OS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muncul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pesaing</a:t>
            </a:r>
            <a:r>
              <a:rPr lang="en-US" sz="2000" dirty="0"/>
              <a:t> </a:t>
            </a:r>
            <a:r>
              <a:rPr lang="en-US" sz="2000" dirty="0" err="1" smtClean="0"/>
              <a:t>spt</a:t>
            </a:r>
            <a:r>
              <a:rPr lang="en-US" sz="2000" dirty="0" smtClean="0"/>
              <a:t> </a:t>
            </a:r>
            <a:r>
              <a:rPr lang="en-US" sz="2000" dirty="0"/>
              <a:t>Apple iPad </a:t>
            </a:r>
            <a:r>
              <a:rPr lang="en-US" sz="2000" dirty="0" smtClean="0"/>
              <a:t>&amp; </a:t>
            </a:r>
            <a:r>
              <a:rPr lang="en-US" sz="2000" dirty="0" err="1"/>
              <a:t>sejumlah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serupa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vendor </a:t>
            </a:r>
            <a:r>
              <a:rPr lang="en-US" sz="2000" dirty="0" err="1"/>
              <a:t>sistem</a:t>
            </a:r>
            <a:r>
              <a:rPr lang="en-US" sz="2000" dirty="0"/>
              <a:t> lain, </a:t>
            </a:r>
            <a:r>
              <a:rPr lang="en-US" sz="2000" dirty="0" err="1"/>
              <a:t>memberi</a:t>
            </a:r>
            <a:r>
              <a:rPr lang="en-US" sz="2000" dirty="0"/>
              <a:t> </a:t>
            </a:r>
            <a:r>
              <a:rPr lang="en-US" sz="2000" dirty="0" err="1"/>
              <a:t>sinyal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smtClean="0"/>
              <a:t>cloud &amp;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mewakili</a:t>
            </a:r>
            <a:r>
              <a:rPr lang="en-US" sz="2000" dirty="0"/>
              <a:t> </a:t>
            </a:r>
            <a:r>
              <a:rPr lang="en-US" sz="2000" dirty="0" err="1"/>
              <a:t>dampak</a:t>
            </a:r>
            <a:r>
              <a:rPr lang="en-US" sz="2000" dirty="0"/>
              <a:t> cloud </a:t>
            </a: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cara</a:t>
            </a:r>
            <a:r>
              <a:rPr lang="en-US" sz="2000" dirty="0"/>
              <a:t> di mana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</a:t>
            </a:r>
            <a:r>
              <a:rPr lang="en-US" sz="2000" dirty="0" smtClean="0"/>
              <a:t>sehari-2 </a:t>
            </a:r>
            <a:r>
              <a:rPr lang="en-US" sz="2000" dirty="0" err="1" smtClean="0"/>
              <a:t>mereka</a:t>
            </a:r>
            <a:r>
              <a:rPr lang="en-US" sz="2000" dirty="0" smtClean="0"/>
              <a:t>.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mewakili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perpindahan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ke</a:t>
            </a:r>
            <a:r>
              <a:rPr lang="en-US" sz="2000" dirty="0">
                <a:solidFill>
                  <a:srgbClr val="FFC000"/>
                </a:solidFill>
              </a:rPr>
              <a:t> masa </a:t>
            </a:r>
            <a:r>
              <a:rPr lang="en-US" sz="2000" dirty="0" err="1">
                <a:solidFill>
                  <a:srgbClr val="FFC000"/>
                </a:solidFill>
              </a:rPr>
              <a:t>depan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berbasis</a:t>
            </a:r>
            <a:r>
              <a:rPr lang="en-US" sz="2000" dirty="0">
                <a:solidFill>
                  <a:srgbClr val="FFC000"/>
                </a:solidFill>
              </a:rPr>
              <a:t> cloud </a:t>
            </a:r>
            <a:r>
              <a:rPr lang="en-US" sz="2000" dirty="0" err="1">
                <a:solidFill>
                  <a:srgbClr val="FFC000"/>
                </a:solidFill>
              </a:rPr>
              <a:t>tempat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aplikasi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berjalan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>
                <a:solidFill>
                  <a:srgbClr val="FFC000"/>
                </a:solidFill>
              </a:rPr>
              <a:t>data </a:t>
            </a:r>
            <a:r>
              <a:rPr lang="en-US" sz="2000" dirty="0" err="1">
                <a:solidFill>
                  <a:srgbClr val="FFC000"/>
                </a:solidFill>
              </a:rPr>
              <a:t>disimpan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dari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jarak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jauh</a:t>
            </a:r>
            <a:r>
              <a:rPr lang="en-US" sz="2000" dirty="0"/>
              <a:t>. </a:t>
            </a:r>
            <a:r>
              <a:rPr lang="en-US" sz="2000" dirty="0" err="1"/>
              <a:t>Keberhasilan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cenderung</a:t>
            </a:r>
            <a:r>
              <a:rPr lang="en-US" sz="2000" dirty="0"/>
              <a:t> </a:t>
            </a:r>
            <a:r>
              <a:rPr lang="en-US" sz="2000" dirty="0" err="1"/>
              <a:t>bergantung</a:t>
            </a:r>
            <a:r>
              <a:rPr lang="en-US" sz="2000" dirty="0"/>
              <a:t> </a:t>
            </a:r>
            <a:r>
              <a:rPr lang="en-US" sz="2000" dirty="0" err="1" smtClean="0"/>
              <a:t>pd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seberapa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cepat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konsumen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bisnis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merasa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nyaman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dg </a:t>
            </a:r>
            <a:r>
              <a:rPr lang="en-US" sz="2000" dirty="0">
                <a:solidFill>
                  <a:srgbClr val="FFC000"/>
                </a:solidFill>
              </a:rPr>
              <a:t>ide outsourcing </a:t>
            </a:r>
            <a:r>
              <a:rPr lang="en-US" sz="2000" dirty="0" smtClean="0">
                <a:solidFill>
                  <a:srgbClr val="FFC000"/>
                </a:solidFill>
              </a:rPr>
              <a:t>fungsi-2 </a:t>
            </a:r>
            <a:r>
              <a:rPr lang="en-US" sz="2000" dirty="0" err="1">
                <a:solidFill>
                  <a:srgbClr val="FFC000"/>
                </a:solidFill>
              </a:rPr>
              <a:t>ini</a:t>
            </a:r>
            <a:r>
              <a:rPr lang="en-US" sz="2000" dirty="0">
                <a:solidFill>
                  <a:srgbClr val="FFC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Chromium OS: Browser </a:t>
            </a:r>
            <a:r>
              <a:rPr lang="en-US" sz="2400" b="1" dirty="0" err="1" smtClean="0">
                <a:solidFill>
                  <a:srgbClr val="FFFF00"/>
                </a:solidFill>
              </a:rPr>
              <a:t>sbg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Sistem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Operasi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838200"/>
            <a:ext cx="8915400" cy="57054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3048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rgbClr val="FFFF00"/>
                </a:solidFill>
              </a:rPr>
              <a:t>Peluncur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aplikasi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sistem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operasi</a:t>
            </a:r>
            <a:r>
              <a:rPr lang="en-US" sz="2000" b="1" dirty="0">
                <a:solidFill>
                  <a:srgbClr val="FFFF00"/>
                </a:solidFill>
              </a:rPr>
              <a:t> Chrome OS </a:t>
            </a:r>
            <a:r>
              <a:rPr lang="en-US" sz="2000" b="1" dirty="0" err="1" smtClean="0">
                <a:solidFill>
                  <a:srgbClr val="FFFF00"/>
                </a:solidFill>
              </a:rPr>
              <a:t>dr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rgbClr val="FFFF00"/>
                </a:solidFill>
              </a:rPr>
              <a:t>demo </a:t>
            </a:r>
            <a:r>
              <a:rPr lang="en-US" sz="2000" b="1" dirty="0" err="1">
                <a:solidFill>
                  <a:srgbClr val="FFFF00"/>
                </a:solidFill>
              </a:rPr>
              <a:t>awal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produk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</a:rPr>
              <a:t>yg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ditemukan</a:t>
            </a:r>
            <a:r>
              <a:rPr lang="en-US" sz="2000" b="1" dirty="0">
                <a:solidFill>
                  <a:srgbClr val="FFFF00"/>
                </a:solidFill>
              </a:rPr>
              <a:t> di </a:t>
            </a:r>
            <a:r>
              <a:rPr lang="en-US" sz="2000" b="1" u="sng" dirty="0">
                <a:solidFill>
                  <a:srgbClr val="FFFF00"/>
                </a:solidFill>
                <a:hlinkClick r:id="rId2"/>
              </a:rPr>
              <a:t>http://www.youtube.com/watch?v=ANMrzw7JFzA&amp;feature=channel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5" name="image26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838201"/>
            <a:ext cx="9144000" cy="57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685800"/>
            <a:ext cx="8915400" cy="58578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</a:rPr>
              <a:t>Bgmn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Google Reader </a:t>
            </a:r>
            <a:r>
              <a:rPr lang="en-US" sz="2400" b="1" dirty="0" err="1">
                <a:solidFill>
                  <a:srgbClr val="FFFF00"/>
                </a:solidFill>
              </a:rPr>
              <a:t>muncul</a:t>
            </a:r>
            <a:r>
              <a:rPr lang="en-US" sz="2400" b="1" dirty="0">
                <a:solidFill>
                  <a:srgbClr val="FFFF00"/>
                </a:solidFill>
              </a:rPr>
              <a:t> di </a:t>
            </a:r>
            <a:r>
              <a:rPr lang="en-US" sz="2400" b="1" dirty="0" err="1" smtClean="0">
                <a:solidFill>
                  <a:srgbClr val="FFFF00"/>
                </a:solidFill>
              </a:rPr>
              <a:t>dlm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Chrome OS </a:t>
            </a:r>
            <a:r>
              <a:rPr lang="en-US" sz="2400" b="1" dirty="0" err="1">
                <a:solidFill>
                  <a:srgbClr val="FFFF00"/>
                </a:solidFill>
              </a:rPr>
              <a:t>sebagai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</a:rPr>
              <a:t>tab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86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13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609600"/>
            <a:ext cx="8991600" cy="57816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Kita </a:t>
            </a:r>
            <a:r>
              <a:rPr lang="en-US" sz="2200" dirty="0" err="1"/>
              <a:t>belajar</a:t>
            </a:r>
            <a:r>
              <a:rPr lang="en-US" sz="2200" dirty="0"/>
              <a:t> </a:t>
            </a:r>
            <a:r>
              <a:rPr lang="en-US" sz="2200" dirty="0" err="1" smtClean="0"/>
              <a:t>ttg</a:t>
            </a:r>
            <a:r>
              <a:rPr lang="en-US" sz="2200" dirty="0" smtClean="0"/>
              <a:t> </a:t>
            </a:r>
            <a:r>
              <a:rPr lang="en-US" sz="2200" dirty="0" err="1" smtClean="0"/>
              <a:t>bbg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lapisan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arsitektur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membentuk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tumpukan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komputasi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awan</a:t>
            </a:r>
            <a:r>
              <a:rPr lang="en-US" sz="2200" dirty="0"/>
              <a:t>.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/>
              <a:t>mungkin</a:t>
            </a:r>
            <a:r>
              <a:rPr lang="en-US" sz="2200" dirty="0"/>
              <a:t> </a:t>
            </a:r>
            <a:r>
              <a:rPr lang="en-US" sz="2200" dirty="0" err="1"/>
              <a:t>terlihat</a:t>
            </a:r>
            <a:r>
              <a:rPr lang="en-US" sz="2200" dirty="0"/>
              <a:t> </a:t>
            </a:r>
            <a:r>
              <a:rPr lang="en-US" sz="2200" dirty="0" err="1" smtClean="0"/>
              <a:t>sbg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perpanjangan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dari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standar</a:t>
            </a:r>
            <a:r>
              <a:rPr lang="en-US" sz="2200" dirty="0">
                <a:solidFill>
                  <a:srgbClr val="92D050"/>
                </a:solidFill>
              </a:rPr>
              <a:t> Internet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lebih</a:t>
            </a:r>
            <a:r>
              <a:rPr lang="en-US" sz="2200" dirty="0">
                <a:solidFill>
                  <a:srgbClr val="92D050"/>
                </a:solidFill>
              </a:rPr>
              <a:t> lama</a:t>
            </a:r>
            <a:r>
              <a:rPr lang="en-US" sz="2200" dirty="0"/>
              <a:t>, </a:t>
            </a:r>
            <a:r>
              <a:rPr lang="en-US" sz="2200" dirty="0" err="1" smtClean="0"/>
              <a:t>ttp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mencakup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bbrp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arsitektur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baru</a:t>
            </a:r>
            <a:r>
              <a:rPr lang="en-US" sz="2200" dirty="0"/>
              <a:t>. 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FFC000"/>
                </a:solidFill>
              </a:rPr>
              <a:t>Layanan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platform </a:t>
            </a:r>
            <a:r>
              <a:rPr lang="en-US" sz="2200" dirty="0" err="1">
                <a:solidFill>
                  <a:srgbClr val="FFC000"/>
                </a:solidFill>
              </a:rPr>
              <a:t>berbasis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perangkat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lunak</a:t>
            </a:r>
            <a:r>
              <a:rPr lang="en-US" sz="2200" dirty="0"/>
              <a:t> </a:t>
            </a:r>
            <a:r>
              <a:rPr lang="en-US" sz="2200" dirty="0" err="1" smtClean="0"/>
              <a:t>dpt</a:t>
            </a:r>
            <a:r>
              <a:rPr lang="en-US" sz="2200" dirty="0" smtClean="0"/>
              <a:t> </a:t>
            </a:r>
            <a:r>
              <a:rPr lang="en-US" sz="2200" dirty="0" err="1"/>
              <a:t>menyertakan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kelas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aplikasi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disebut</a:t>
            </a:r>
            <a:r>
              <a:rPr lang="en-US" sz="2200" dirty="0"/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perangkat</a:t>
            </a:r>
            <a:r>
              <a:rPr lang="en-US" sz="2200" dirty="0" smtClean="0">
                <a:solidFill>
                  <a:srgbClr val="FFC000"/>
                </a:solidFill>
              </a:rPr>
              <a:t> virtual</a:t>
            </a:r>
            <a:r>
              <a:rPr lang="en-U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Fokus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bgmn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semua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bag </a:t>
            </a:r>
            <a:r>
              <a:rPr lang="en-US" sz="2200" dirty="0" err="1">
                <a:solidFill>
                  <a:srgbClr val="FFFF00"/>
                </a:solidFill>
              </a:rPr>
              <a:t>berbeda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dari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komputasi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awan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bekerja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bersama</a:t>
            </a:r>
            <a:r>
              <a:rPr lang="en-US" sz="2200" dirty="0"/>
              <a:t>. </a:t>
            </a:r>
            <a:r>
              <a:rPr lang="en-US" sz="2200" dirty="0" err="1"/>
              <a:t>Banyak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standar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penting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ditujukan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utk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mengelola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transaksi</a:t>
            </a:r>
            <a:r>
              <a:rPr lang="en-US" sz="2200" dirty="0">
                <a:solidFill>
                  <a:srgbClr val="FFFF00"/>
                </a:solidFill>
              </a:rPr>
              <a:t> di cloud </a:t>
            </a:r>
            <a:r>
              <a:rPr lang="en-US" sz="2200" dirty="0" smtClean="0">
                <a:solidFill>
                  <a:srgbClr val="FFFF00"/>
                </a:solidFill>
              </a:rPr>
              <a:t>&amp; </a:t>
            </a:r>
            <a:r>
              <a:rPr lang="en-US" sz="2200" dirty="0" err="1">
                <a:solidFill>
                  <a:srgbClr val="FFFF00"/>
                </a:solidFill>
              </a:rPr>
              <a:t>membuat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komponen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bekerja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bersama</a:t>
            </a:r>
            <a:r>
              <a:rPr lang="en-US" sz="2200" dirty="0"/>
              <a:t>. </a:t>
            </a:r>
            <a:r>
              <a:rPr lang="en-US" sz="2200" dirty="0" err="1" smtClean="0"/>
              <a:t>Juga</a:t>
            </a:r>
            <a:r>
              <a:rPr lang="en-US" sz="2200" dirty="0" smtClean="0"/>
              <a:t> </a:t>
            </a:r>
            <a:r>
              <a:rPr lang="en-US" sz="2200" dirty="0" err="1" smtClean="0"/>
              <a:t>membahas</a:t>
            </a:r>
            <a:r>
              <a:rPr lang="en-US" sz="2200" dirty="0" smtClean="0"/>
              <a:t> </a:t>
            </a:r>
            <a:r>
              <a:rPr lang="en-US" sz="2200" dirty="0" err="1"/>
              <a:t>tentang</a:t>
            </a:r>
            <a:r>
              <a:rPr lang="en-US" sz="2200" dirty="0"/>
              <a:t> SOAP, XML, </a:t>
            </a:r>
            <a:r>
              <a:rPr lang="en-US" sz="2200" dirty="0" smtClean="0"/>
              <a:t>&amp; </a:t>
            </a:r>
            <a:r>
              <a:rPr lang="en-US" sz="2200" dirty="0" err="1" smtClean="0"/>
              <a:t>bbg</a:t>
            </a:r>
            <a:r>
              <a:rPr lang="en-US" sz="2200" dirty="0" smtClean="0"/>
              <a:t> </a:t>
            </a:r>
            <a:r>
              <a:rPr lang="en-US" sz="2200" dirty="0" err="1"/>
              <a:t>layanan</a:t>
            </a:r>
            <a:r>
              <a:rPr lang="en-US" sz="2200" dirty="0"/>
              <a:t> </a:t>
            </a:r>
            <a:r>
              <a:rPr lang="en-US" sz="2200" dirty="0" smtClean="0"/>
              <a:t>WSDL.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92D050"/>
                </a:solidFill>
              </a:rPr>
              <a:t>Pengembangan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kelas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baru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klien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tersambung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ke</a:t>
            </a:r>
            <a:r>
              <a:rPr lang="en-US" sz="2200" dirty="0">
                <a:solidFill>
                  <a:srgbClr val="92D050"/>
                </a:solidFill>
              </a:rPr>
              <a:t> cloud</a:t>
            </a:r>
            <a:r>
              <a:rPr lang="en-US" sz="2200" dirty="0"/>
              <a:t>. </a:t>
            </a:r>
            <a:r>
              <a:rPr lang="en-US" sz="2200" dirty="0" smtClean="0"/>
              <a:t>Klien-2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 smtClean="0"/>
              <a:t>merupakan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solusi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perangkat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keras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smtClean="0">
                <a:solidFill>
                  <a:srgbClr val="92D050"/>
                </a:solidFill>
              </a:rPr>
              <a:t>&amp; </a:t>
            </a:r>
            <a:r>
              <a:rPr lang="en-US" sz="2200" dirty="0" err="1">
                <a:solidFill>
                  <a:srgbClr val="92D050"/>
                </a:solidFill>
              </a:rPr>
              <a:t>perangkat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lunak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/>
              <a:t>seperti</a:t>
            </a:r>
            <a:r>
              <a:rPr lang="en-US" sz="2200" dirty="0"/>
              <a:t> Google Chrome OS, </a:t>
            </a:r>
            <a:r>
              <a:rPr lang="en-US" sz="2200" dirty="0" err="1"/>
              <a:t>mungkin</a:t>
            </a:r>
            <a:r>
              <a:rPr lang="en-US" sz="2200" dirty="0"/>
              <a:t> </a:t>
            </a:r>
            <a:r>
              <a:rPr lang="en-US" sz="2200" dirty="0" err="1"/>
              <a:t>memiliki</a:t>
            </a:r>
            <a:r>
              <a:rPr lang="en-US" sz="2200" dirty="0"/>
              <a:t> </a:t>
            </a:r>
            <a:r>
              <a:rPr lang="en-US" sz="2200" dirty="0" err="1"/>
              <a:t>dampak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dirty="0" err="1"/>
              <a:t>mengubah</a:t>
            </a:r>
            <a:r>
              <a:rPr lang="en-US" sz="2200" dirty="0"/>
              <a:t> model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orang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/>
              <a:t>terhubung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Internet </a:t>
            </a:r>
            <a:r>
              <a:rPr lang="en-US" sz="2200" dirty="0" smtClean="0"/>
              <a:t>&amp; </a:t>
            </a:r>
            <a:r>
              <a:rPr lang="en-US" sz="2200" dirty="0" err="1"/>
              <a:t>menyelesaikan</a:t>
            </a:r>
            <a:r>
              <a:rPr lang="en-US" sz="2200" dirty="0"/>
              <a:t> </a:t>
            </a:r>
            <a:r>
              <a:rPr lang="en-US" sz="2200" dirty="0" err="1"/>
              <a:t>pekerjaan</a:t>
            </a:r>
            <a:r>
              <a:rPr lang="en-US" sz="2200" dirty="0"/>
              <a:t> </a:t>
            </a:r>
            <a:r>
              <a:rPr lang="en-US" sz="2200" dirty="0" err="1"/>
              <a:t>mereka</a:t>
            </a:r>
            <a:r>
              <a:rPr lang="en-US" sz="2200" dirty="0"/>
              <a:t>. </a:t>
            </a:r>
            <a:r>
              <a:rPr lang="en-US" sz="2200" dirty="0" err="1"/>
              <a:t>Mereka</a:t>
            </a:r>
            <a:r>
              <a:rPr lang="en-US" sz="2200" dirty="0"/>
              <a:t> </a:t>
            </a:r>
            <a:r>
              <a:rPr lang="en-US" sz="2200" dirty="0" err="1"/>
              <a:t>memiliki</a:t>
            </a:r>
            <a:r>
              <a:rPr lang="en-US" sz="2200" dirty="0"/>
              <a:t> </a:t>
            </a:r>
            <a:r>
              <a:rPr lang="en-US" sz="2200" dirty="0" err="1"/>
              <a:t>banyak</a:t>
            </a:r>
            <a:r>
              <a:rPr lang="en-US" sz="2200" dirty="0"/>
              <a:t> </a:t>
            </a:r>
            <a:r>
              <a:rPr lang="en-US" sz="2200" dirty="0" err="1" smtClean="0"/>
              <a:t>keuntungan</a:t>
            </a:r>
            <a:r>
              <a:rPr lang="en-U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</a:t>
            </a:r>
            <a:r>
              <a:rPr lang="en-US" sz="2200" dirty="0" smtClean="0"/>
              <a:t>ab </a:t>
            </a:r>
            <a:r>
              <a:rPr lang="en-US" sz="2200" dirty="0" err="1" smtClean="0"/>
              <a:t>yad</a:t>
            </a:r>
            <a:r>
              <a:rPr lang="en-US" sz="2200" dirty="0" smtClean="0"/>
              <a:t> </a:t>
            </a:r>
            <a:r>
              <a:rPr lang="en-US" sz="2200" dirty="0" err="1" smtClean="0"/>
              <a:t>menjelaskan</a:t>
            </a:r>
            <a:r>
              <a:rPr lang="en-US" sz="2200" dirty="0" smtClean="0"/>
              <a:t> masing-2 </a:t>
            </a:r>
            <a:r>
              <a:rPr lang="en-US" sz="2200" dirty="0"/>
              <a:t>model </a:t>
            </a:r>
            <a:r>
              <a:rPr lang="en-US" sz="2200" dirty="0" err="1"/>
              <a:t>layanan</a:t>
            </a:r>
            <a:r>
              <a:rPr lang="en-US" sz="2200" dirty="0"/>
              <a:t> Internet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 smtClean="0"/>
              <a:t>berbeda</a:t>
            </a:r>
            <a:r>
              <a:rPr lang="en-US" sz="22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Ringkasan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996440"/>
            <a:ext cx="7680960" cy="227076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rgbClr val="92D050"/>
                </a:solidFill>
              </a:rPr>
              <a:t>THANK YOU</a:t>
            </a:r>
            <a:endParaRPr lang="en-US" sz="9600" b="1" dirty="0">
              <a:solidFill>
                <a:srgbClr val="92D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End of the third meeting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6200" y="619124"/>
            <a:ext cx="8915400" cy="57816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Komputasi</a:t>
            </a:r>
            <a:r>
              <a:rPr lang="en-US" sz="2200" dirty="0" smtClean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/>
              <a:t>memerlukan</a:t>
            </a:r>
            <a:r>
              <a:rPr lang="en-US" sz="2200" dirty="0"/>
              <a:t> </a:t>
            </a:r>
            <a:r>
              <a:rPr lang="en-US" sz="2200" dirty="0" err="1" smtClean="0"/>
              <a:t>bbrp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protokol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standar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dg </a:t>
            </a:r>
            <a:r>
              <a:rPr lang="en-US" sz="2200" dirty="0" err="1" smtClean="0"/>
              <a:t>nya</a:t>
            </a:r>
            <a:r>
              <a:rPr lang="en-US" sz="2200" dirty="0" smtClean="0"/>
              <a:t> </a:t>
            </a:r>
            <a:r>
              <a:rPr lang="en-US" sz="2200" dirty="0" err="1" smtClean="0"/>
              <a:t>bbg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lapisan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keras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lunak</a:t>
            </a:r>
            <a:r>
              <a:rPr lang="en-US" sz="2200" dirty="0" smtClean="0">
                <a:solidFill>
                  <a:srgbClr val="FFFF00"/>
                </a:solidFill>
              </a:rPr>
              <a:t>, &amp; </a:t>
            </a:r>
            <a:r>
              <a:rPr lang="en-US" sz="2200" dirty="0" err="1">
                <a:solidFill>
                  <a:srgbClr val="FFFF00"/>
                </a:solidFill>
              </a:rPr>
              <a:t>klien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dpt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berkomunikasi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satu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sama</a:t>
            </a:r>
            <a:r>
              <a:rPr lang="en-US" sz="2200" dirty="0">
                <a:solidFill>
                  <a:srgbClr val="FFFF00"/>
                </a:solidFill>
              </a:rPr>
              <a:t> lain</a:t>
            </a:r>
            <a:r>
              <a:rPr lang="en-US" sz="2200" dirty="0"/>
              <a:t>. </a:t>
            </a:r>
            <a:r>
              <a:rPr lang="en-US" sz="2200" dirty="0" err="1"/>
              <a:t>Banyak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protokol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protokol</a:t>
            </a:r>
            <a:r>
              <a:rPr lang="en-US" sz="2200" dirty="0">
                <a:solidFill>
                  <a:srgbClr val="FFFF00"/>
                </a:solidFill>
              </a:rPr>
              <a:t> Internet </a:t>
            </a:r>
            <a:r>
              <a:rPr lang="en-US" sz="2200" dirty="0" err="1">
                <a:solidFill>
                  <a:srgbClr val="FFFF00"/>
                </a:solidFill>
              </a:rPr>
              <a:t>standar</a:t>
            </a:r>
            <a:r>
              <a:rPr lang="en-US" sz="2200" dirty="0"/>
              <a:t>.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bergantung</a:t>
            </a:r>
            <a:r>
              <a:rPr lang="en-US" sz="2200" dirty="0"/>
              <a:t> </a:t>
            </a:r>
            <a:r>
              <a:rPr lang="en-US" sz="2200" dirty="0" err="1" smtClean="0"/>
              <a:t>pd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seperangkat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protokol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diperlukan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</a:t>
            </a:r>
            <a:r>
              <a:rPr lang="en-US" sz="2200" dirty="0" err="1"/>
              <a:t>komunikasi</a:t>
            </a:r>
            <a:r>
              <a:rPr lang="en-US" sz="2200" dirty="0"/>
              <a:t> </a:t>
            </a:r>
            <a:r>
              <a:rPr lang="en-US" sz="2200" dirty="0" err="1"/>
              <a:t>antarproses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dikembangkan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</a:t>
            </a:r>
            <a:r>
              <a:rPr lang="en-US" sz="2200" dirty="0" smtClean="0"/>
              <a:t>bertahun-2.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Seperangkat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protokol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yg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>
                <a:solidFill>
                  <a:srgbClr val="92D050"/>
                </a:solidFill>
              </a:rPr>
              <a:t>paling </a:t>
            </a:r>
            <a:r>
              <a:rPr lang="en-US" sz="2200" dirty="0" err="1">
                <a:solidFill>
                  <a:srgbClr val="92D050"/>
                </a:solidFill>
              </a:rPr>
              <a:t>umum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92D050"/>
                </a:solidFill>
              </a:rPr>
              <a:t>XML </a:t>
            </a:r>
            <a:r>
              <a:rPr lang="en-US" sz="2200" dirty="0" err="1" smtClean="0"/>
              <a:t>sbg</a:t>
            </a:r>
            <a:r>
              <a:rPr lang="en-US" sz="2200" dirty="0" smtClean="0"/>
              <a:t> </a:t>
            </a:r>
            <a:r>
              <a:rPr lang="en-US" sz="2200" dirty="0">
                <a:solidFill>
                  <a:srgbClr val="92D050"/>
                </a:solidFill>
              </a:rPr>
              <a:t>format </a:t>
            </a:r>
            <a:r>
              <a:rPr lang="en-US" sz="2200" dirty="0" err="1">
                <a:solidFill>
                  <a:srgbClr val="92D050"/>
                </a:solidFill>
              </a:rPr>
              <a:t>pengiriman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pesan</a:t>
            </a:r>
            <a:r>
              <a:rPr lang="en-US" sz="2200" dirty="0"/>
              <a:t>, </a:t>
            </a:r>
            <a:r>
              <a:rPr lang="en-US" sz="2200" dirty="0" err="1"/>
              <a:t>protokol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92D050"/>
                </a:solidFill>
              </a:rPr>
              <a:t>Simple Object Access Protocol </a:t>
            </a:r>
            <a:r>
              <a:rPr lang="en-US" sz="2200" dirty="0"/>
              <a:t>(SOAP) </a:t>
            </a:r>
            <a:r>
              <a:rPr lang="en-US" sz="2200" dirty="0" err="1" smtClean="0"/>
              <a:t>sbg</a:t>
            </a:r>
            <a:r>
              <a:rPr lang="en-US" sz="2200" dirty="0" smtClean="0"/>
              <a:t> </a:t>
            </a:r>
            <a:r>
              <a:rPr lang="en-US" sz="2200" dirty="0">
                <a:solidFill>
                  <a:srgbClr val="92D050"/>
                </a:solidFill>
              </a:rPr>
              <a:t>model </a:t>
            </a:r>
            <a:r>
              <a:rPr lang="en-US" sz="2200" dirty="0" err="1">
                <a:solidFill>
                  <a:srgbClr val="92D050"/>
                </a:solidFill>
              </a:rPr>
              <a:t>objek</a:t>
            </a:r>
            <a:r>
              <a:rPr lang="en-US" sz="2200" dirty="0"/>
              <a:t>, </a:t>
            </a:r>
            <a:r>
              <a:rPr lang="en-US" sz="2200" dirty="0" smtClean="0"/>
              <a:t>&amp; </a:t>
            </a:r>
            <a:r>
              <a:rPr lang="en-US" sz="2200" dirty="0" err="1"/>
              <a:t>seperangkat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protokol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penemuan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smtClean="0">
                <a:solidFill>
                  <a:srgbClr val="92D050"/>
                </a:solidFill>
              </a:rPr>
              <a:t>&amp; </a:t>
            </a:r>
            <a:r>
              <a:rPr lang="en-US" sz="2200" dirty="0" err="1">
                <a:solidFill>
                  <a:srgbClr val="92D050"/>
                </a:solidFill>
              </a:rPr>
              <a:t>deskripsi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didasarkan</a:t>
            </a:r>
            <a:r>
              <a:rPr lang="en-US" sz="2200" dirty="0"/>
              <a:t> </a:t>
            </a:r>
            <a:r>
              <a:rPr lang="en-US" sz="2200" dirty="0" err="1" smtClean="0"/>
              <a:t>pd</a:t>
            </a:r>
            <a:r>
              <a:rPr lang="en-US" sz="2200" dirty="0" smtClean="0"/>
              <a:t> </a:t>
            </a:r>
            <a:r>
              <a:rPr lang="en-US" sz="2200" dirty="0">
                <a:solidFill>
                  <a:srgbClr val="92D050"/>
                </a:solidFill>
              </a:rPr>
              <a:t>Bahasa </a:t>
            </a:r>
            <a:r>
              <a:rPr lang="en-US" sz="2200" dirty="0" err="1">
                <a:solidFill>
                  <a:srgbClr val="92D050"/>
                </a:solidFill>
              </a:rPr>
              <a:t>Deskripsi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Layanan</a:t>
            </a:r>
            <a:r>
              <a:rPr lang="en-US" sz="2200" dirty="0">
                <a:solidFill>
                  <a:srgbClr val="92D050"/>
                </a:solidFill>
              </a:rPr>
              <a:t> Web (WSDL)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</a:t>
            </a:r>
            <a:r>
              <a:rPr lang="en-US" sz="2200" dirty="0" err="1"/>
              <a:t>transaksi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Bbrp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klien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sama</a:t>
            </a:r>
            <a:r>
              <a:rPr lang="en-US" sz="2200" dirty="0"/>
              <a:t> </a:t>
            </a:r>
            <a:r>
              <a:rPr lang="en-US" sz="2200" dirty="0" err="1"/>
              <a:t>sekali</a:t>
            </a:r>
            <a:r>
              <a:rPr lang="en-US" sz="2200" dirty="0"/>
              <a:t> </a:t>
            </a:r>
            <a:r>
              <a:rPr lang="en-US" sz="2200" dirty="0" err="1"/>
              <a:t>baru</a:t>
            </a:r>
            <a:r>
              <a:rPr lang="en-US" sz="2200" dirty="0"/>
              <a:t> </a:t>
            </a:r>
            <a:r>
              <a:rPr lang="en-US" sz="2200" dirty="0" err="1"/>
              <a:t>sedang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khusus</a:t>
            </a:r>
            <a:r>
              <a:rPr lang="en-US" sz="2200" dirty="0"/>
              <a:t> </a:t>
            </a:r>
            <a:r>
              <a:rPr lang="en-US" sz="2200" dirty="0" err="1"/>
              <a:t>dimaksudkan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terhubung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ke</a:t>
            </a:r>
            <a:r>
              <a:rPr lang="en-US" sz="2200" dirty="0">
                <a:solidFill>
                  <a:srgbClr val="FFC000"/>
                </a:solidFill>
              </a:rPr>
              <a:t> cloud</a:t>
            </a:r>
            <a:r>
              <a:rPr lang="en-US" sz="2200" dirty="0"/>
              <a:t>. </a:t>
            </a:r>
            <a:r>
              <a:rPr lang="en-US" sz="2200" dirty="0" smtClean="0"/>
              <a:t>Klien-2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 smtClean="0"/>
              <a:t>sbg</a:t>
            </a:r>
            <a:r>
              <a:rPr lang="en-US" sz="2200" dirty="0" smtClean="0"/>
              <a:t> </a:t>
            </a:r>
            <a:r>
              <a:rPr lang="en-US" sz="2200" dirty="0"/>
              <a:t>aplikasi </a:t>
            </a:r>
            <a:r>
              <a:rPr lang="en-US" sz="2200" dirty="0" smtClean="0"/>
              <a:t>&amp; </a:t>
            </a:r>
            <a:r>
              <a:rPr lang="en-US" sz="2200" dirty="0" err="1"/>
              <a:t>layanan</a:t>
            </a:r>
            <a:r>
              <a:rPr lang="en-US" sz="2200" dirty="0"/>
              <a:t> cloud </a:t>
            </a:r>
            <a:r>
              <a:rPr lang="en-US" sz="2200" dirty="0" err="1"/>
              <a:t>fokus</a:t>
            </a:r>
            <a:r>
              <a:rPr lang="en-US" sz="2200" dirty="0"/>
              <a:t> </a:t>
            </a:r>
            <a:r>
              <a:rPr lang="en-US" sz="2200" dirty="0" err="1"/>
              <a:t>mereka</a:t>
            </a:r>
            <a:r>
              <a:rPr lang="en-US" sz="2200" dirty="0"/>
              <a:t>, </a:t>
            </a:r>
            <a:r>
              <a:rPr lang="en-US" sz="2200" dirty="0" smtClean="0"/>
              <a:t>&amp; </a:t>
            </a:r>
            <a:r>
              <a:rPr lang="en-US" sz="2200" dirty="0" err="1"/>
              <a:t>seringkali</a:t>
            </a:r>
            <a:r>
              <a:rPr lang="en-US" sz="2200" dirty="0"/>
              <a:t> </a:t>
            </a:r>
            <a:r>
              <a:rPr lang="en-US" sz="2200" dirty="0" err="1" smtClean="0"/>
              <a:t>ditingkatkan</a:t>
            </a:r>
            <a:r>
              <a:rPr lang="en-US" sz="2200" dirty="0" smtClean="0"/>
              <a:t> &amp;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terhubung</a:t>
            </a:r>
            <a:r>
              <a:rPr lang="en-US" sz="2200" dirty="0"/>
              <a:t> </a:t>
            </a:r>
            <a:r>
              <a:rPr lang="en-US" sz="2200" dirty="0" smtClean="0"/>
              <a:t>dg </a:t>
            </a:r>
            <a:r>
              <a:rPr lang="en-US" sz="2200" dirty="0" err="1"/>
              <a:t>aman</a:t>
            </a:r>
            <a:r>
              <a:rPr lang="en-US" sz="2200" dirty="0"/>
              <a:t>. </a:t>
            </a:r>
            <a:r>
              <a:rPr lang="en-US" sz="2200" dirty="0" smtClean="0">
                <a:solidFill>
                  <a:srgbClr val="FFC000"/>
                </a:solidFill>
              </a:rPr>
              <a:t>2 </a:t>
            </a:r>
            <a:r>
              <a:rPr lang="en-US" sz="2200" dirty="0" err="1">
                <a:solidFill>
                  <a:srgbClr val="FFC000"/>
                </a:solidFill>
              </a:rPr>
              <a:t>contoh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disajikan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Jolicloud</a:t>
            </a:r>
            <a:r>
              <a:rPr lang="en-US" sz="2200" dirty="0"/>
              <a:t> </a:t>
            </a:r>
            <a:r>
              <a:rPr lang="en-US" sz="2200" dirty="0" smtClean="0"/>
              <a:t>&amp; </a:t>
            </a:r>
            <a:r>
              <a:rPr lang="en-US" sz="2200" dirty="0">
                <a:solidFill>
                  <a:srgbClr val="FFC000"/>
                </a:solidFill>
              </a:rPr>
              <a:t>Google Chrome OS</a:t>
            </a:r>
            <a:r>
              <a:rPr lang="en-US" sz="22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 smtClean="0">
                <a:solidFill>
                  <a:srgbClr val="92D050"/>
                </a:solidFill>
              </a:rPr>
              <a:t>Komputasi</a:t>
            </a:r>
            <a:r>
              <a:rPr lang="en-US" sz="2200" b="1" dirty="0" smtClean="0">
                <a:solidFill>
                  <a:srgbClr val="92D050"/>
                </a:solidFill>
              </a:rPr>
              <a:t> </a:t>
            </a:r>
            <a:r>
              <a:rPr lang="en-US" sz="2200" b="1" dirty="0" err="1">
                <a:solidFill>
                  <a:srgbClr val="92D050"/>
                </a:solidFill>
              </a:rPr>
              <a:t>awan</a:t>
            </a:r>
            <a:r>
              <a:rPr lang="en-US" sz="2200" b="1" dirty="0">
                <a:solidFill>
                  <a:srgbClr val="92D050"/>
                </a:solidFill>
              </a:rPr>
              <a:t> </a:t>
            </a:r>
            <a:r>
              <a:rPr lang="en-US" sz="2200" dirty="0" err="1"/>
              <a:t>dibangun</a:t>
            </a:r>
            <a:r>
              <a:rPr lang="en-US" sz="2200" dirty="0"/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bdsk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arsitektur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dikembangkan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mementaskan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aplikasi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jaringan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terdistribusi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besar</a:t>
            </a:r>
            <a:r>
              <a:rPr lang="en-US" sz="2200" dirty="0">
                <a:solidFill>
                  <a:srgbClr val="92D050"/>
                </a:solidFill>
              </a:rPr>
              <a:t> di Internet </a:t>
            </a:r>
            <a:r>
              <a:rPr lang="en-US" sz="2200" dirty="0" err="1">
                <a:solidFill>
                  <a:srgbClr val="92D050"/>
                </a:solidFill>
              </a:rPr>
              <a:t>selama</a:t>
            </a:r>
            <a:r>
              <a:rPr lang="en-US" sz="2200" dirty="0">
                <a:solidFill>
                  <a:srgbClr val="92D050"/>
                </a:solidFill>
              </a:rPr>
              <a:t> 20 </a:t>
            </a:r>
            <a:r>
              <a:rPr lang="en-US" sz="2200" dirty="0" err="1" smtClean="0">
                <a:solidFill>
                  <a:srgbClr val="92D050"/>
                </a:solidFill>
              </a:rPr>
              <a:t>tahun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terakhir</a:t>
            </a:r>
            <a:r>
              <a:rPr lang="en-US" sz="2200" dirty="0"/>
              <a:t>.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protokol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jaringan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standar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/>
              <a:t>ini</a:t>
            </a:r>
            <a:r>
              <a:rPr lang="en-US" sz="2200" dirty="0"/>
              <a:t>,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/>
              <a:t>menambahkan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kemajuan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dlm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virtualisasi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sistem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 smtClean="0"/>
              <a:t>tersedia</a:t>
            </a:r>
            <a:r>
              <a:rPr lang="en-US" sz="2200" dirty="0" smtClean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</a:t>
            </a:r>
            <a:r>
              <a:rPr lang="en-US" sz="2200" dirty="0" err="1"/>
              <a:t>dekade</a:t>
            </a:r>
            <a:r>
              <a:rPr lang="en-US" sz="2200" dirty="0"/>
              <a:t> </a:t>
            </a:r>
            <a:r>
              <a:rPr lang="en-US" sz="2200" dirty="0" err="1"/>
              <a:t>terakhir</a:t>
            </a:r>
            <a:r>
              <a:rPr lang="en-US" sz="2200" dirty="0"/>
              <a:t>. 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FFFF00"/>
                </a:solidFill>
              </a:rPr>
              <a:t>Cloud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menciptakan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sistem</a:t>
            </a:r>
            <a:r>
              <a:rPr lang="en-US" sz="2200" dirty="0">
                <a:solidFill>
                  <a:srgbClr val="FFFF00"/>
                </a:solidFill>
              </a:rPr>
              <a:t> di mana </a:t>
            </a:r>
            <a:r>
              <a:rPr lang="en-US" sz="2200" dirty="0" err="1">
                <a:solidFill>
                  <a:srgbClr val="FFFF00"/>
                </a:solidFill>
              </a:rPr>
              <a:t>sumber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daya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dpt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dikumpulkan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&amp; </a:t>
            </a:r>
            <a:r>
              <a:rPr lang="en-US" sz="2200" dirty="0" err="1">
                <a:solidFill>
                  <a:srgbClr val="FFFF00"/>
                </a:solidFill>
              </a:rPr>
              <a:t>dipartisi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sesuai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kebutuhan</a:t>
            </a:r>
            <a:r>
              <a:rPr lang="en-US" sz="2200" dirty="0"/>
              <a:t>. </a:t>
            </a:r>
            <a:r>
              <a:rPr lang="en-US" sz="2200" dirty="0" err="1"/>
              <a:t>Arsitektur</a:t>
            </a:r>
            <a:r>
              <a:rPr lang="en-US" sz="2200" dirty="0"/>
              <a:t> cloud </a:t>
            </a:r>
            <a:r>
              <a:rPr lang="en-US" sz="2200" dirty="0" err="1" smtClean="0"/>
              <a:t>dpt</a:t>
            </a:r>
            <a:r>
              <a:rPr lang="en-US" sz="2200" dirty="0" smtClean="0"/>
              <a:t> </a:t>
            </a:r>
            <a:r>
              <a:rPr lang="en-US" sz="2200" dirty="0" err="1"/>
              <a:t>memasangkan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lunak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yg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berjalan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pd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keras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tervirtualisasi</a:t>
            </a:r>
            <a:r>
              <a:rPr lang="en-US" sz="2200" dirty="0">
                <a:solidFill>
                  <a:srgbClr val="FFFF00"/>
                </a:solidFill>
              </a:rPr>
              <a:t> di </a:t>
            </a:r>
            <a:r>
              <a:rPr lang="en-US" sz="2200" dirty="0" err="1">
                <a:solidFill>
                  <a:srgbClr val="FFFF00"/>
                </a:solidFill>
              </a:rPr>
              <a:t>banyak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lokasi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menyediakan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layanan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sesuai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permintaan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utk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perangkat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keras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&amp; </a:t>
            </a:r>
            <a:r>
              <a:rPr lang="en-US" sz="2200" dirty="0" err="1">
                <a:solidFill>
                  <a:srgbClr val="FFFF00"/>
                </a:solidFill>
              </a:rPr>
              <a:t>perangkat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lunak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yg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menghadap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pengguna</a:t>
            </a:r>
            <a:r>
              <a:rPr lang="en-US" sz="2200" dirty="0"/>
              <a:t>.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kombinasi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unik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dari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layanan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abstraksi</a:t>
            </a:r>
            <a:r>
              <a:rPr lang="en-US" sz="2200" dirty="0">
                <a:solidFill>
                  <a:srgbClr val="FFFF00"/>
                </a:solidFill>
              </a:rPr>
              <a:t> &amp;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meteran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memisahkan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persyaratan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arsitektur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sistem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komputasi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awan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dari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deskripsi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umum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diberikan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Internet </a:t>
            </a:r>
            <a:r>
              <a:rPr lang="en-US" sz="2200" dirty="0" smtClean="0"/>
              <a:t>n-tier.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Banyak</a:t>
            </a:r>
            <a:r>
              <a:rPr lang="en-US" sz="2200" dirty="0" smtClean="0"/>
              <a:t> </a:t>
            </a:r>
            <a:r>
              <a:rPr lang="en-US" sz="2200" dirty="0" err="1"/>
              <a:t>deskripsi</a:t>
            </a:r>
            <a:r>
              <a:rPr lang="en-US" sz="2200" dirty="0"/>
              <a:t> </a:t>
            </a:r>
            <a:r>
              <a:rPr lang="en-US" sz="2200" dirty="0" err="1"/>
              <a:t>komputasi</a:t>
            </a:r>
            <a:r>
              <a:rPr lang="en-US" sz="2200" dirty="0"/>
              <a:t> </a:t>
            </a:r>
            <a:r>
              <a:rPr lang="en-US" sz="2200" dirty="0" err="1"/>
              <a:t>awan</a:t>
            </a:r>
            <a:r>
              <a:rPr lang="en-US" sz="2200" dirty="0"/>
              <a:t> </a:t>
            </a:r>
            <a:r>
              <a:rPr lang="en-US" sz="2200" dirty="0" err="1"/>
              <a:t>menggambarkannya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rgbClr val="FFC000"/>
                </a:solidFill>
              </a:rPr>
              <a:t>2 </a:t>
            </a:r>
            <a:r>
              <a:rPr lang="en-US" sz="2200" b="1" dirty="0" err="1">
                <a:solidFill>
                  <a:srgbClr val="FFC000"/>
                </a:solidFill>
              </a:rPr>
              <a:t>lapisan</a:t>
            </a:r>
            <a:r>
              <a:rPr lang="en-US" sz="2200" b="1" dirty="0">
                <a:solidFill>
                  <a:srgbClr val="FFC000"/>
                </a:solidFill>
              </a:rPr>
              <a:t> </a:t>
            </a:r>
            <a:r>
              <a:rPr lang="en-US" sz="2200" b="1" dirty="0" err="1">
                <a:solidFill>
                  <a:srgbClr val="FFC000"/>
                </a:solidFill>
              </a:rPr>
              <a:t>arsitektur</a:t>
            </a:r>
            <a:r>
              <a:rPr lang="en-US" sz="2200" dirty="0"/>
              <a:t>: </a:t>
            </a:r>
            <a:r>
              <a:rPr lang="en-US" sz="2200" dirty="0" err="1"/>
              <a:t>s</a:t>
            </a:r>
            <a:r>
              <a:rPr lang="en-US" sz="2200" dirty="0" err="1" smtClean="0"/>
              <a:t>eorang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rgbClr val="FFC000"/>
                </a:solidFill>
              </a:rPr>
              <a:t>”</a:t>
            </a:r>
            <a:r>
              <a:rPr lang="en-US" sz="2200" b="1" dirty="0" err="1" smtClean="0">
                <a:solidFill>
                  <a:srgbClr val="FFC000"/>
                </a:solidFill>
              </a:rPr>
              <a:t>klien</a:t>
            </a:r>
            <a:r>
              <a:rPr lang="en-US" sz="2200" b="1" dirty="0" smtClean="0">
                <a:solidFill>
                  <a:srgbClr val="FFC000"/>
                </a:solidFill>
              </a:rPr>
              <a:t>”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FF00"/>
                </a:solidFill>
              </a:rPr>
              <a:t>ujung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 smtClean="0">
                <a:solidFill>
                  <a:srgbClr val="FFFF00"/>
                </a:solidFill>
              </a:rPr>
              <a:t>depan</a:t>
            </a:r>
            <a:r>
              <a:rPr lang="en-US" sz="2200" dirty="0" smtClean="0">
                <a:solidFill>
                  <a:srgbClr val="FFC000"/>
                </a:solidFill>
              </a:rPr>
              <a:t>, </a:t>
            </a:r>
            <a:r>
              <a:rPr lang="en-US" sz="2200" dirty="0">
                <a:solidFill>
                  <a:srgbClr val="FFC000"/>
                </a:solidFill>
              </a:rPr>
              <a:t>"</a:t>
            </a:r>
            <a:r>
              <a:rPr lang="en-US" sz="2200" b="1" dirty="0">
                <a:solidFill>
                  <a:srgbClr val="FFC000"/>
                </a:solidFill>
              </a:rPr>
              <a:t>Cloud</a:t>
            </a:r>
            <a:r>
              <a:rPr lang="en-US" sz="2200" dirty="0">
                <a:solidFill>
                  <a:srgbClr val="FFC000"/>
                </a:solidFill>
              </a:rPr>
              <a:t>" </a:t>
            </a:r>
            <a:r>
              <a:rPr lang="en-US" sz="2200" dirty="0" err="1" smtClean="0"/>
              <a:t>sbg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backend</a:t>
            </a:r>
            <a:r>
              <a:rPr lang="en-US" sz="2200" dirty="0" smtClean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Stack Cloud Computing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7620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Cloud </a:t>
            </a:r>
            <a:r>
              <a:rPr lang="en-US" sz="2200" dirty="0"/>
              <a:t>computing </a:t>
            </a:r>
            <a:r>
              <a:rPr lang="en-US" sz="2200" dirty="0" err="1" smtClean="0"/>
              <a:t>dpt</a:t>
            </a:r>
            <a:r>
              <a:rPr lang="en-US" sz="2200" dirty="0" smtClean="0"/>
              <a:t> </a:t>
            </a:r>
            <a:r>
              <a:rPr lang="en-US" sz="2200" dirty="0" err="1"/>
              <a:t>dibedakan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model lama </a:t>
            </a:r>
            <a:r>
              <a:rPr lang="en-US" sz="2200" dirty="0" smtClean="0"/>
              <a:t>dg </a:t>
            </a:r>
            <a:r>
              <a:rPr lang="en-US" sz="2200" dirty="0" err="1"/>
              <a:t>menggambarkan</a:t>
            </a:r>
            <a:r>
              <a:rPr lang="en-US" sz="2200" dirty="0"/>
              <a:t> </a:t>
            </a:r>
            <a:r>
              <a:rPr lang="en-US" sz="2200" dirty="0" err="1"/>
              <a:t>layanan</a:t>
            </a:r>
            <a:r>
              <a:rPr lang="en-US" sz="2200" dirty="0"/>
              <a:t>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informasi</a:t>
            </a:r>
            <a:r>
              <a:rPr lang="en-US" sz="2200" dirty="0"/>
              <a:t> </a:t>
            </a:r>
            <a:r>
              <a:rPr lang="en-US" sz="2200" dirty="0" err="1"/>
              <a:t>enkapsulasi</a:t>
            </a:r>
            <a:r>
              <a:rPr lang="en-US" sz="2200" dirty="0"/>
              <a:t> </a:t>
            </a:r>
            <a:r>
              <a:rPr lang="en-US" sz="2200" dirty="0" err="1" smtClean="0"/>
              <a:t>yg</a:t>
            </a:r>
            <a:r>
              <a:rPr lang="en-US" sz="2200" dirty="0" smtClean="0"/>
              <a:t> </a:t>
            </a:r>
            <a:r>
              <a:rPr lang="en-US" sz="2200" dirty="0" err="1"/>
              <a:t>sering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dikendalikan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melalui</a:t>
            </a:r>
            <a:r>
              <a:rPr lang="en-US" sz="2200" dirty="0">
                <a:solidFill>
                  <a:srgbClr val="FFC000"/>
                </a:solidFill>
              </a:rPr>
              <a:t> Application Programming Interface (API), </a:t>
            </a:r>
            <a:r>
              <a:rPr lang="en-US" sz="2200" dirty="0" err="1" smtClean="0"/>
              <a:t>shg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FFC000"/>
                </a:solidFill>
              </a:rPr>
              <a:t>memodifikasi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layanan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yg</a:t>
            </a:r>
            <a:r>
              <a:rPr lang="en-US" sz="2200" dirty="0" smtClean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dikirim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>
                <a:solidFill>
                  <a:srgbClr val="FFC000"/>
                </a:solidFill>
              </a:rPr>
              <a:t>melalui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 err="1" smtClean="0">
                <a:solidFill>
                  <a:srgbClr val="FFC000"/>
                </a:solidFill>
              </a:rPr>
              <a:t>jaringan</a:t>
            </a:r>
            <a:r>
              <a:rPr lang="en-US" sz="2200" dirty="0" smtClean="0">
                <a:solidFill>
                  <a:srgbClr val="FFC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92D050"/>
                </a:solidFill>
              </a:rPr>
              <a:t>Awan</a:t>
            </a:r>
            <a:r>
              <a:rPr lang="en-US" sz="2200" dirty="0" smtClean="0"/>
              <a:t> </a:t>
            </a:r>
            <a:r>
              <a:rPr lang="en-US" sz="2200" dirty="0" err="1" smtClean="0"/>
              <a:t>dpt</a:t>
            </a:r>
            <a:r>
              <a:rPr lang="en-US" sz="2200" dirty="0" smtClean="0"/>
              <a:t> </a:t>
            </a:r>
            <a:r>
              <a:rPr lang="en-US" sz="2200" dirty="0" err="1"/>
              <a:t>dibuat</a:t>
            </a:r>
            <a:r>
              <a:rPr lang="en-US" sz="2200" dirty="0"/>
              <a:t> </a:t>
            </a:r>
            <a:r>
              <a:rPr lang="en-US" sz="2200" dirty="0" err="1" smtClean="0"/>
              <a:t>dlm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infrastruktur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organisasi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sendiri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atau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diserahkan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ke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pusat</a:t>
            </a:r>
            <a:r>
              <a:rPr lang="en-US" sz="2200" dirty="0">
                <a:solidFill>
                  <a:srgbClr val="92D050"/>
                </a:solidFill>
              </a:rPr>
              <a:t> data lain</a:t>
            </a:r>
            <a:r>
              <a:rPr lang="en-US" sz="2200" dirty="0"/>
              <a:t>. </a:t>
            </a:r>
            <a:r>
              <a:rPr lang="en-US" sz="2200" dirty="0" err="1"/>
              <a:t>Sementara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sumber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daya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dlm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>
                <a:solidFill>
                  <a:srgbClr val="92D050"/>
                </a:solidFill>
              </a:rPr>
              <a:t>cloud </a:t>
            </a:r>
            <a:r>
              <a:rPr lang="en-US" sz="2200" dirty="0" err="1" smtClean="0"/>
              <a:t>dpt</a:t>
            </a:r>
            <a:r>
              <a:rPr lang="en-US" sz="2200" dirty="0" smtClean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sumber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daya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fisik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nyata</a:t>
            </a:r>
            <a:r>
              <a:rPr lang="en-US" sz="2200" dirty="0"/>
              <a:t>, </a:t>
            </a:r>
            <a:r>
              <a:rPr lang="en-US" sz="2200" dirty="0" err="1"/>
              <a:t>lebih</a:t>
            </a:r>
            <a:r>
              <a:rPr lang="en-US" sz="2200" dirty="0"/>
              <a:t> </a:t>
            </a:r>
            <a:r>
              <a:rPr lang="en-US" sz="2200" dirty="0" err="1"/>
              <a:t>sering</a:t>
            </a:r>
            <a:r>
              <a:rPr lang="en-US" sz="2200" dirty="0"/>
              <a:t> </a:t>
            </a:r>
            <a:r>
              <a:rPr lang="en-US" sz="2200" dirty="0" err="1"/>
              <a:t>sumber</a:t>
            </a:r>
            <a:r>
              <a:rPr lang="en-US" sz="2200" dirty="0"/>
              <a:t> </a:t>
            </a:r>
            <a:r>
              <a:rPr lang="en-US" sz="2200" dirty="0" err="1"/>
              <a:t>daya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tervirtualisasi</a:t>
            </a:r>
            <a:r>
              <a:rPr lang="en-US" sz="2200" dirty="0"/>
              <a:t> </a:t>
            </a:r>
            <a:r>
              <a:rPr lang="en-US" sz="2200" dirty="0" err="1" smtClean="0"/>
              <a:t>krn</a:t>
            </a:r>
            <a:r>
              <a:rPr lang="en-US" sz="2200" dirty="0" smtClean="0"/>
              <a:t> </a:t>
            </a:r>
            <a:r>
              <a:rPr lang="en-US" sz="2200" dirty="0" err="1"/>
              <a:t>sumber</a:t>
            </a:r>
            <a:r>
              <a:rPr lang="en-US" sz="2200" dirty="0"/>
              <a:t> </a:t>
            </a:r>
            <a:r>
              <a:rPr lang="en-US" sz="2200" dirty="0" err="1"/>
              <a:t>daya</a:t>
            </a:r>
            <a:r>
              <a:rPr lang="en-US" sz="2200" dirty="0"/>
              <a:t> </a:t>
            </a:r>
            <a:r>
              <a:rPr lang="en-US" sz="2200" dirty="0" err="1"/>
              <a:t>tervirtualisasi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lebih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mudah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utk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dimodifikasi</a:t>
            </a:r>
            <a:r>
              <a:rPr lang="en-US" sz="2200" dirty="0">
                <a:solidFill>
                  <a:srgbClr val="92D050"/>
                </a:solidFill>
              </a:rPr>
              <a:t> &amp;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dioptimalkan</a:t>
            </a:r>
            <a:r>
              <a:rPr lang="en-US" sz="2200" dirty="0"/>
              <a:t>. Cloud </a:t>
            </a:r>
            <a:r>
              <a:rPr lang="en-US" sz="2200" dirty="0" smtClean="0"/>
              <a:t>computing </a:t>
            </a:r>
            <a:r>
              <a:rPr lang="en-US" sz="2200" dirty="0" err="1"/>
              <a:t>membutuhkan</a:t>
            </a:r>
            <a:r>
              <a:rPr lang="en-US" sz="2200" dirty="0"/>
              <a:t> </a:t>
            </a:r>
            <a:r>
              <a:rPr lang="en-US" sz="2200" dirty="0" err="1"/>
              <a:t>penyimpanan</a:t>
            </a:r>
            <a:r>
              <a:rPr lang="en-US" sz="2200" dirty="0"/>
              <a:t> </a:t>
            </a:r>
            <a:r>
              <a:rPr lang="en-US" sz="2200" dirty="0" err="1"/>
              <a:t>tervirtualisasi</a:t>
            </a:r>
            <a:r>
              <a:rPr lang="en-US" sz="2200" dirty="0"/>
              <a:t> </a:t>
            </a:r>
            <a:r>
              <a:rPr lang="en-US" sz="2200" dirty="0" err="1" smtClean="0"/>
              <a:t>utk</a:t>
            </a:r>
            <a:r>
              <a:rPr lang="en-US" sz="2200" dirty="0" smtClean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mendukung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pementasan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smtClean="0">
                <a:solidFill>
                  <a:srgbClr val="92D050"/>
                </a:solidFill>
              </a:rPr>
              <a:t>&amp; </a:t>
            </a:r>
            <a:r>
              <a:rPr lang="en-US" sz="2200" dirty="0" err="1">
                <a:solidFill>
                  <a:srgbClr val="92D050"/>
                </a:solidFill>
              </a:rPr>
              <a:t>penyimpanan</a:t>
            </a:r>
            <a:r>
              <a:rPr lang="en-US" sz="2200" dirty="0">
                <a:solidFill>
                  <a:srgbClr val="92D050"/>
                </a:solidFill>
              </a:rPr>
              <a:t> data</a:t>
            </a:r>
            <a:r>
              <a:rPr lang="en-US" sz="2200" dirty="0"/>
              <a:t>. Dari </a:t>
            </a:r>
            <a:r>
              <a:rPr lang="en-US" sz="2200" dirty="0" err="1"/>
              <a:t>perspektif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, </a:t>
            </a:r>
            <a:r>
              <a:rPr lang="en-US" sz="2200" dirty="0" err="1"/>
              <a:t>penting</a:t>
            </a:r>
            <a:r>
              <a:rPr lang="en-US" sz="2200" dirty="0"/>
              <a:t> </a:t>
            </a:r>
            <a:r>
              <a:rPr lang="en-US" sz="2200" dirty="0" err="1"/>
              <a:t>bahwa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92D050"/>
                </a:solidFill>
              </a:rPr>
              <a:t>sumber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daya</a:t>
            </a:r>
            <a:r>
              <a:rPr lang="en-US" sz="2200" dirty="0" smtClean="0">
                <a:solidFill>
                  <a:srgbClr val="92D050"/>
                </a:solidFill>
              </a:rPr>
              <a:t>, </a:t>
            </a:r>
            <a:r>
              <a:rPr lang="en-US" sz="2200" dirty="0" err="1" smtClean="0">
                <a:solidFill>
                  <a:srgbClr val="92D050"/>
                </a:solidFill>
              </a:rPr>
              <a:t>layanan</a:t>
            </a:r>
            <a:r>
              <a:rPr lang="en-US" sz="2200" dirty="0" smtClean="0">
                <a:solidFill>
                  <a:srgbClr val="92D050"/>
                </a:solidFill>
              </a:rPr>
              <a:t> &amp; </a:t>
            </a:r>
            <a:r>
              <a:rPr lang="en-US" sz="2200" dirty="0" err="1" smtClean="0">
                <a:solidFill>
                  <a:srgbClr val="92D050"/>
                </a:solidFill>
              </a:rPr>
              <a:t>harga</a:t>
            </a:r>
            <a:r>
              <a:rPr lang="en-US" sz="2200" dirty="0" smtClean="0">
                <a:solidFill>
                  <a:srgbClr val="92D050"/>
                </a:solidFill>
              </a:rPr>
              <a:t>  </a:t>
            </a:r>
            <a:r>
              <a:rPr lang="en-US" sz="2200" dirty="0" err="1" smtClean="0">
                <a:solidFill>
                  <a:srgbClr val="92D050"/>
                </a:solidFill>
              </a:rPr>
              <a:t>dpt</a:t>
            </a:r>
            <a:r>
              <a:rPr lang="en-US" sz="2200" dirty="0" smtClean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diukur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secara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>
                <a:solidFill>
                  <a:srgbClr val="92D050"/>
                </a:solidFill>
              </a:rPr>
              <a:t>tak</a:t>
            </a:r>
            <a:r>
              <a:rPr lang="en-US" sz="2200" dirty="0">
                <a:solidFill>
                  <a:srgbClr val="92D050"/>
                </a:solidFill>
              </a:rPr>
              <a:t> </a:t>
            </a:r>
            <a:r>
              <a:rPr lang="en-US" sz="2200" dirty="0" err="1" smtClean="0">
                <a:solidFill>
                  <a:srgbClr val="92D050"/>
                </a:solidFill>
              </a:rPr>
              <a:t>terbatas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923924"/>
            <a:ext cx="8915400" cy="57816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Aplikasi</a:t>
            </a:r>
            <a:r>
              <a:rPr lang="en-US" sz="2000" dirty="0" smtClean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dibangun</a:t>
            </a:r>
            <a:r>
              <a:rPr lang="en-US" sz="2000" dirty="0"/>
              <a:t> di cloud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memiliki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property</a:t>
            </a:r>
            <a:r>
              <a:rPr lang="en-US" sz="2000" dirty="0" smtClean="0"/>
              <a:t>,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b="1" dirty="0" err="1" smtClean="0">
                <a:solidFill>
                  <a:srgbClr val="92D050"/>
                </a:solidFill>
              </a:rPr>
              <a:t>kompabilitas</a:t>
            </a:r>
            <a:r>
              <a:rPr lang="en-US" sz="2000" dirty="0"/>
              <a:t>.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menggunakan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komponen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merakit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layanan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disesuaikan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tujuan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tertentu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92D050"/>
                </a:solidFill>
              </a:rPr>
              <a:t>suku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cadang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>
                <a:solidFill>
                  <a:srgbClr val="92D050"/>
                </a:solidFill>
              </a:rPr>
              <a:t>standar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FFFF00"/>
                </a:solidFill>
              </a:rPr>
              <a:t>Komponen</a:t>
            </a:r>
            <a:r>
              <a:rPr lang="en-US" sz="2000" dirty="0" smtClean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disusun</a:t>
            </a:r>
            <a:r>
              <a:rPr lang="en-US" sz="2000" dirty="0" smtClean="0"/>
              <a:t> </a:t>
            </a:r>
            <a:r>
              <a:rPr lang="en-US" sz="2000" dirty="0" err="1" smtClean="0"/>
              <a:t>harus</a:t>
            </a:r>
            <a:r>
              <a:rPr lang="en-US" sz="2000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CCFF"/>
                </a:solidFill>
              </a:rPr>
              <a:t>Modular</a:t>
            </a:r>
            <a:r>
              <a:rPr lang="en-US" sz="2000" dirty="0"/>
              <a:t>: </a:t>
            </a:r>
            <a:r>
              <a:rPr lang="en-US" sz="2000" dirty="0" smtClean="0"/>
              <a:t>unit </a:t>
            </a:r>
            <a:r>
              <a:rPr lang="en-US" sz="2000" dirty="0" err="1"/>
              <a:t>mandiri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kooperatif</a:t>
            </a:r>
            <a:r>
              <a:rPr lang="en-US" sz="2000" dirty="0"/>
              <a:t>,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 smtClean="0"/>
              <a:t>kembali</a:t>
            </a:r>
            <a:r>
              <a:rPr lang="en-US" sz="2000" dirty="0" smtClean="0"/>
              <a:t> </a:t>
            </a:r>
            <a:r>
              <a:rPr lang="en-US" sz="2000" dirty="0"/>
              <a:t>&amp;</a:t>
            </a:r>
            <a:r>
              <a:rPr lang="en-US" sz="2000" dirty="0" smtClean="0"/>
              <a:t> </a:t>
            </a:r>
            <a:r>
              <a:rPr lang="en-US" sz="2000" dirty="0" err="1" smtClean="0"/>
              <a:t>diganti</a:t>
            </a:r>
            <a:r>
              <a:rPr lang="en-US" sz="2000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92D050"/>
                </a:solidFill>
              </a:rPr>
              <a:t>Stateless</a:t>
            </a:r>
            <a:r>
              <a:rPr lang="en-US" sz="2000" dirty="0"/>
              <a:t>: </a:t>
            </a:r>
            <a:r>
              <a:rPr lang="en-US" sz="2000" dirty="0" err="1" smtClean="0"/>
              <a:t>suatu</a:t>
            </a:r>
            <a:r>
              <a:rPr lang="en-US" sz="2000" dirty="0" smtClean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dieksekusi</a:t>
            </a:r>
            <a:r>
              <a:rPr lang="en-US" sz="2000" dirty="0"/>
              <a:t>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memperhatikan</a:t>
            </a:r>
            <a:r>
              <a:rPr lang="en-US" sz="2000" dirty="0"/>
              <a:t> </a:t>
            </a:r>
            <a:r>
              <a:rPr lang="en-US" sz="2000" dirty="0" err="1"/>
              <a:t>transaksi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permintaan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Bbrp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FFFF00"/>
                </a:solidFill>
              </a:rPr>
              <a:t>aplikasi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komputasi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awan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menyediakan</a:t>
            </a:r>
            <a:r>
              <a:rPr lang="en-US" sz="2000" dirty="0">
                <a:solidFill>
                  <a:srgbClr val="FFFF00"/>
                </a:solidFill>
              </a:rPr>
              <a:t> status </a:t>
            </a:r>
            <a:r>
              <a:rPr lang="en-US" sz="2000" b="1" dirty="0" err="1">
                <a:solidFill>
                  <a:srgbClr val="FFFF00"/>
                </a:solidFill>
              </a:rPr>
              <a:t>terkelola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err="1">
                <a:solidFill>
                  <a:srgbClr val="FFFF00"/>
                </a:solidFill>
              </a:rPr>
              <a:t>melalui</a:t>
            </a:r>
            <a:r>
              <a:rPr lang="en-US" sz="2000" b="1" dirty="0">
                <a:solidFill>
                  <a:srgbClr val="FFFF00"/>
                </a:solidFill>
              </a:rPr>
              <a:t> broker</a:t>
            </a:r>
            <a:r>
              <a:rPr lang="en-US" sz="2000" dirty="0">
                <a:solidFill>
                  <a:srgbClr val="FFFF00"/>
                </a:solidFill>
              </a:rPr>
              <a:t>, </a:t>
            </a:r>
            <a:r>
              <a:rPr lang="en-US" sz="2000" b="1" dirty="0">
                <a:solidFill>
                  <a:srgbClr val="FFFF00"/>
                </a:solidFill>
              </a:rPr>
              <a:t>monitor </a:t>
            </a:r>
            <a:r>
              <a:rPr lang="en-US" sz="2000" b="1" dirty="0" err="1" smtClean="0">
                <a:solidFill>
                  <a:srgbClr val="FFFF00"/>
                </a:solidFill>
              </a:rPr>
              <a:t>transaksi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&amp; </a:t>
            </a:r>
            <a:r>
              <a:rPr lang="en-US" sz="2000" b="1" dirty="0">
                <a:solidFill>
                  <a:srgbClr val="FFFF00"/>
                </a:solidFill>
              </a:rPr>
              <a:t>bus </a:t>
            </a:r>
            <a:r>
              <a:rPr lang="en-US" sz="2000" b="1" dirty="0" err="1">
                <a:solidFill>
                  <a:srgbClr val="FFFF00"/>
                </a:solidFill>
              </a:rPr>
              <a:t>layanan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Cloud </a:t>
            </a:r>
            <a:r>
              <a:rPr lang="en-US" sz="2000" dirty="0"/>
              <a:t>computing </a:t>
            </a:r>
            <a:r>
              <a:rPr lang="en-US" sz="2000" dirty="0" err="1" smtClean="0"/>
              <a:t>tdk</a:t>
            </a:r>
            <a:r>
              <a:rPr lang="en-US" sz="2000" dirty="0" smtClean="0"/>
              <a:t> </a:t>
            </a:r>
            <a:r>
              <a:rPr lang="en-US" sz="2000" dirty="0" err="1"/>
              <a:t>mengharuskan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 smtClean="0"/>
              <a:t>dikomposisikan</a:t>
            </a:r>
            <a:r>
              <a:rPr lang="en-US" sz="2000" dirty="0"/>
              <a:t>,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desain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sistem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lebih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mudah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diimplementasikan</a:t>
            </a:r>
            <a:r>
              <a:rPr lang="en-US" sz="2000" dirty="0" smtClean="0">
                <a:solidFill>
                  <a:srgbClr val="FFC000"/>
                </a:solidFill>
              </a:rPr>
              <a:t>, </a:t>
            </a:r>
            <a:r>
              <a:rPr lang="en-US" sz="2000" dirty="0" err="1" smtClean="0">
                <a:solidFill>
                  <a:srgbClr val="FFC000"/>
                </a:solidFill>
              </a:rPr>
              <a:t>solusi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lebih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portabel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&amp; </a:t>
            </a:r>
            <a:r>
              <a:rPr lang="en-US" sz="2000" dirty="0" err="1">
                <a:solidFill>
                  <a:srgbClr val="FFC000"/>
                </a:solidFill>
              </a:rPr>
              <a:t>dapat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dioperasikan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5334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err="1" smtClean="0">
                <a:solidFill>
                  <a:srgbClr val="FFFF00"/>
                </a:solidFill>
              </a:rPr>
              <a:t>Kompabilitas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304800"/>
            <a:ext cx="8915400" cy="62388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Ada </a:t>
            </a:r>
            <a:r>
              <a:rPr lang="en-US" sz="2000" dirty="0" err="1"/>
              <a:t>kecenderungan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komputasi</a:t>
            </a:r>
            <a:r>
              <a:rPr lang="en-US" sz="2000" dirty="0"/>
              <a:t> </a:t>
            </a:r>
            <a:r>
              <a:rPr lang="en-US" sz="2000" dirty="0" err="1"/>
              <a:t>awan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kurang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komposisional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bagi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pengguna</a:t>
            </a:r>
            <a:r>
              <a:rPr lang="en-US" sz="2000" dirty="0"/>
              <a:t> </a:t>
            </a:r>
            <a:r>
              <a:rPr lang="en-US" sz="2000" dirty="0" err="1"/>
              <a:t>krn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000"/>
                </a:solidFill>
              </a:rPr>
              <a:t>layanan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lebih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banyak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memasukkan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tumpukan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komputasi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awan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smtClean="0"/>
              <a:t>- </a:t>
            </a:r>
            <a:r>
              <a:rPr lang="en-US" sz="2000" b="1" dirty="0" err="1">
                <a:solidFill>
                  <a:srgbClr val="FFC000"/>
                </a:solidFill>
              </a:rPr>
              <a:t>sudut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 err="1">
                <a:solidFill>
                  <a:srgbClr val="FFC000"/>
                </a:solidFill>
              </a:rPr>
              <a:t>pandang</a:t>
            </a:r>
            <a:r>
              <a:rPr lang="en-US" sz="2000" b="1" dirty="0">
                <a:solidFill>
                  <a:srgbClr val="FFC000"/>
                </a:solidFill>
              </a:rPr>
              <a:t> IaaS </a:t>
            </a:r>
            <a:r>
              <a:rPr lang="en-US" sz="2000" dirty="0"/>
              <a:t>(</a:t>
            </a:r>
            <a:r>
              <a:rPr lang="en-US" sz="2000" dirty="0" err="1"/>
              <a:t>Infrastruktur</a:t>
            </a:r>
            <a:r>
              <a:rPr lang="en-US" sz="2000" dirty="0"/>
              <a:t> </a:t>
            </a:r>
            <a:r>
              <a:rPr lang="en-US" sz="2000" dirty="0" err="1"/>
              <a:t>sbg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Pd</a:t>
            </a:r>
            <a:r>
              <a:rPr lang="en-US" sz="2000" dirty="0" smtClean="0"/>
              <a:t> </a:t>
            </a:r>
            <a:r>
              <a:rPr lang="en-US" sz="2000" dirty="0" err="1"/>
              <a:t>langkah</a:t>
            </a:r>
            <a:r>
              <a:rPr lang="en-US" sz="2000" dirty="0"/>
              <a:t> </a:t>
            </a:r>
            <a:r>
              <a:rPr lang="en-US" sz="2000" dirty="0" err="1"/>
              <a:t>berikutnya</a:t>
            </a:r>
            <a:r>
              <a:rPr lang="en-US" sz="2000" dirty="0"/>
              <a:t> </a:t>
            </a:r>
            <a:r>
              <a:rPr lang="en-US" sz="2000" dirty="0" err="1"/>
              <a:t>menumpuk</a:t>
            </a:r>
            <a:r>
              <a:rPr lang="en-US" sz="2000" dirty="0"/>
              <a:t> </a:t>
            </a:r>
            <a:r>
              <a:rPr lang="en-US" sz="2000" dirty="0" err="1" smtClean="0"/>
              <a:t>komputasi</a:t>
            </a:r>
            <a:r>
              <a:rPr lang="en-US" sz="2000" dirty="0" smtClean="0"/>
              <a:t> </a:t>
            </a:r>
            <a:r>
              <a:rPr lang="en-US" sz="2000" dirty="0" err="1"/>
              <a:t>awan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92D050"/>
                </a:solidFill>
              </a:rPr>
              <a:t>vendor PaaS </a:t>
            </a:r>
            <a:r>
              <a:rPr lang="en-US" sz="2000" dirty="0"/>
              <a:t>(Platform as a Service) </a:t>
            </a:r>
            <a:r>
              <a:rPr lang="en-US" sz="2000" dirty="0" err="1" smtClean="0"/>
              <a:t>spt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92D050"/>
                </a:solidFill>
              </a:rPr>
              <a:t>Windows Azure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2D050"/>
                </a:solidFill>
              </a:rPr>
              <a:t>Google </a:t>
            </a:r>
            <a:r>
              <a:rPr lang="en-US" sz="2000" dirty="0" err="1">
                <a:solidFill>
                  <a:srgbClr val="92D050"/>
                </a:solidFill>
              </a:rPr>
              <a:t>AppEngine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 smtClean="0"/>
              <a:t>dpt</a:t>
            </a:r>
            <a:r>
              <a:rPr lang="en-US" sz="2000" dirty="0" smtClean="0"/>
              <a:t> </a:t>
            </a:r>
            <a:r>
              <a:rPr lang="en-US" sz="2000" dirty="0" err="1"/>
              <a:t>mempersempit</a:t>
            </a:r>
            <a:r>
              <a:rPr lang="en-US" sz="2000" dirty="0"/>
              <a:t> </a:t>
            </a:r>
            <a:r>
              <a:rPr lang="en-US" sz="2000" dirty="0" err="1"/>
              <a:t>definisi</a:t>
            </a:r>
            <a:r>
              <a:rPr lang="en-US" sz="2000" dirty="0"/>
              <a:t> </a:t>
            </a:r>
            <a:r>
              <a:rPr lang="en-US" sz="2000" dirty="0" smtClean="0"/>
              <a:t>bag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smtClean="0"/>
              <a:t>bag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/>
              <a:t>platform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, </a:t>
            </a:r>
            <a:r>
              <a:rPr lang="en-US" sz="2000" dirty="0" err="1" smtClean="0"/>
              <a:t>ttp</a:t>
            </a:r>
            <a:r>
              <a:rPr lang="en-US" sz="2000" dirty="0" smtClean="0"/>
              <a:t> </a:t>
            </a:r>
            <a:r>
              <a:rPr lang="en-US" sz="2000" dirty="0" err="1"/>
              <a:t>setidaknya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sudut</a:t>
            </a:r>
            <a:r>
              <a:rPr lang="en-US" sz="2000" dirty="0"/>
              <a:t> </a:t>
            </a:r>
            <a:r>
              <a:rPr lang="en-US" sz="2000" dirty="0" err="1"/>
              <a:t>pandang</a:t>
            </a:r>
            <a:r>
              <a:rPr lang="en-US" sz="2000" dirty="0"/>
              <a:t> </a:t>
            </a:r>
            <a:r>
              <a:rPr lang="en-US" sz="2000" dirty="0" err="1"/>
              <a:t>penyedia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platform individual, </a:t>
            </a:r>
            <a:r>
              <a:rPr lang="en-US" sz="2000" dirty="0" err="1">
                <a:solidFill>
                  <a:srgbClr val="92D050"/>
                </a:solidFill>
              </a:rPr>
              <a:t>tujuannya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adalah</a:t>
            </a:r>
            <a:r>
              <a:rPr lang="en-US" sz="2000" dirty="0">
                <a:solidFill>
                  <a:srgbClr val="92D050"/>
                </a:solidFill>
              </a:rPr>
              <a:t> modular </a:t>
            </a:r>
            <a:r>
              <a:rPr lang="en-US" sz="2000" dirty="0" err="1" smtClean="0">
                <a:solidFill>
                  <a:srgbClr val="92D050"/>
                </a:solidFill>
              </a:rPr>
              <a:t>utk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pengembang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>
                <a:solidFill>
                  <a:srgbClr val="92D050"/>
                </a:solidFill>
              </a:rPr>
              <a:t>mereka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err="1"/>
              <a:t>sendiri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/>
              <a:t>pindah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integrasi</a:t>
            </a:r>
            <a:r>
              <a:rPr lang="en-US" sz="2000" dirty="0"/>
              <a:t> </a:t>
            </a:r>
            <a:r>
              <a:rPr lang="en-US" sz="2000" dirty="0" err="1"/>
              <a:t>tertinggi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komputasi</a:t>
            </a:r>
            <a:r>
              <a:rPr lang="en-US" sz="2000" dirty="0"/>
              <a:t> </a:t>
            </a:r>
            <a:r>
              <a:rPr lang="en-US" sz="2000" dirty="0" err="1"/>
              <a:t>awan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SaaS </a:t>
            </a:r>
            <a:r>
              <a:rPr lang="en-US" sz="2000" dirty="0"/>
              <a:t>(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rgbClr val="FFCCFF"/>
                </a:solidFill>
              </a:rPr>
              <a:t>gagasan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kompabilitas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utk</a:t>
            </a:r>
            <a:r>
              <a:rPr lang="en-US" sz="2000" dirty="0" smtClean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pengguna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dpt</a:t>
            </a:r>
            <a:r>
              <a:rPr lang="en-US" sz="2000" dirty="0" smtClean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sepenuhnya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hilang</a:t>
            </a:r>
            <a:r>
              <a:rPr lang="en-US" sz="2000" dirty="0"/>
              <a:t>. Vendor SaaS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CCFF"/>
                </a:solidFill>
              </a:rPr>
              <a:t>Quicken.com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CCFF"/>
                </a:solidFill>
              </a:rPr>
              <a:t>Salesforce.com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CFF"/>
                </a:solidFill>
              </a:rPr>
              <a:t>aplikasi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sbg</a:t>
            </a:r>
            <a:r>
              <a:rPr lang="en-US" sz="2000" dirty="0" smtClean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layanan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kpd</a:t>
            </a:r>
            <a:r>
              <a:rPr lang="en-US" sz="2000" dirty="0" smtClean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pelanggan</a:t>
            </a:r>
            <a:r>
              <a:rPr lang="en-US" sz="2000" dirty="0" smtClean="0">
                <a:solidFill>
                  <a:srgbClr val="FFCCFF"/>
                </a:solidFill>
              </a:rPr>
              <a:t> &amp; </a:t>
            </a:r>
            <a:r>
              <a:rPr lang="en-US" sz="2000" dirty="0" err="1">
                <a:solidFill>
                  <a:srgbClr val="FFCCFF"/>
                </a:solidFill>
              </a:rPr>
              <a:t>tidak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ada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manfaat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khusus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dari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sudut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pandang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penyedia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layanan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bahwa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pelanggan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dapat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membuat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>
                <a:solidFill>
                  <a:srgbClr val="FFCCFF"/>
                </a:solidFill>
              </a:rPr>
              <a:t>aplikasi</a:t>
            </a:r>
            <a:r>
              <a:rPr lang="en-US" sz="2000" dirty="0">
                <a:solidFill>
                  <a:srgbClr val="FFCCFF"/>
                </a:solidFill>
              </a:rPr>
              <a:t> </a:t>
            </a:r>
            <a:r>
              <a:rPr lang="en-US" sz="2000" dirty="0" err="1" smtClean="0">
                <a:solidFill>
                  <a:srgbClr val="FFCCFF"/>
                </a:solidFill>
              </a:rPr>
              <a:t>sendiri</a:t>
            </a:r>
            <a:r>
              <a:rPr lang="en-US" sz="2000" dirty="0"/>
              <a:t>. </a:t>
            </a:r>
            <a:r>
              <a:rPr lang="en-US" sz="2000" dirty="0" err="1"/>
              <a:t>Penyedia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menjual</a:t>
            </a:r>
            <a:r>
              <a:rPr lang="en-US" sz="2000" dirty="0"/>
              <a:t> </a:t>
            </a:r>
            <a:r>
              <a:rPr lang="en-US" sz="2000" dirty="0" err="1"/>
              <a:t>kembali</a:t>
            </a:r>
            <a:r>
              <a:rPr lang="en-US" sz="2000" dirty="0"/>
              <a:t> SaaS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opsi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menawarkan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,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menyesuaikan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 smtClean="0"/>
              <a:t>yg</a:t>
            </a:r>
            <a:r>
              <a:rPr lang="en-US" sz="2000" dirty="0" smtClean="0"/>
              <a:t> </a:t>
            </a:r>
            <a:r>
              <a:rPr lang="en-US" sz="2000" dirty="0" err="1"/>
              <a:t>terkandung</a:t>
            </a:r>
            <a:r>
              <a:rPr lang="en-US" sz="2000" dirty="0"/>
              <a:t> </a:t>
            </a:r>
            <a:r>
              <a:rPr lang="en-US" sz="2000" dirty="0" err="1" smtClean="0"/>
              <a:t>dlm</a:t>
            </a:r>
            <a:r>
              <a:rPr lang="en-US" sz="2000" dirty="0" smtClean="0"/>
              <a:t> </a:t>
            </a:r>
            <a:r>
              <a:rPr lang="en-US" sz="2000" dirty="0" err="1"/>
              <a:t>modul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klien</a:t>
            </a:r>
            <a:r>
              <a:rPr lang="en-US" sz="2000" dirty="0"/>
              <a:t>,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menjual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smtClean="0"/>
              <a:t>dg </a:t>
            </a:r>
            <a:r>
              <a:rPr lang="en-US" sz="2000" dirty="0" err="1"/>
              <a:t>merek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r>
              <a:rPr lang="en-US" sz="2000" dirty="0"/>
              <a:t>,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 smtClean="0"/>
              <a:t>utk</a:t>
            </a:r>
            <a:r>
              <a:rPr lang="en-US" sz="2000" dirty="0" smtClean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 smtClean="0"/>
              <a:t>bbrp</a:t>
            </a:r>
            <a:r>
              <a:rPr lang="en-US" sz="2000" dirty="0" smtClean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kustomisasi</a:t>
            </a:r>
            <a:r>
              <a:rPr lang="en-US" sz="2000" dirty="0"/>
              <a:t> </a:t>
            </a:r>
            <a:r>
              <a:rPr lang="en-US" sz="2000" dirty="0" err="1"/>
              <a:t>terbatas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modifikasi</a:t>
            </a:r>
            <a:r>
              <a:rPr lang="en-US" sz="2000" dirty="0"/>
              <a:t> </a:t>
            </a:r>
            <a:r>
              <a:rPr lang="en-US" sz="2000" dirty="0" err="1"/>
              <a:t>umumnya</a:t>
            </a:r>
            <a:r>
              <a:rPr lang="en-US" sz="2000" dirty="0"/>
              <a:t> </a:t>
            </a:r>
            <a:r>
              <a:rPr lang="en-US" sz="2000" dirty="0" err="1"/>
              <a:t>sangat</a:t>
            </a:r>
            <a:r>
              <a:rPr lang="en-US" sz="2000" dirty="0"/>
              <a:t> </a:t>
            </a:r>
            <a:r>
              <a:rPr lang="en-US" sz="2000" dirty="0" err="1"/>
              <a:t>terbatas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52400" y="609600"/>
            <a:ext cx="8915400" cy="5781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penyedia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layanan</a:t>
            </a:r>
            <a:r>
              <a:rPr lang="en-US" dirty="0">
                <a:solidFill>
                  <a:srgbClr val="FFC000"/>
                </a:solidFill>
              </a:rPr>
              <a:t> PaaS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SaaS </a:t>
            </a:r>
            <a:r>
              <a:rPr lang="en-US" dirty="0" smtClean="0"/>
              <a:t>&amp;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membuat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platform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layanan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yg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disajikan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kpd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pengembang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 smtClean="0">
                <a:solidFill>
                  <a:srgbClr val="FFC000"/>
                </a:solidFill>
              </a:rPr>
              <a:t>pengecer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atau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pengguna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gagasan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bekerja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dg </a:t>
            </a:r>
            <a:r>
              <a:rPr lang="en-US" dirty="0" err="1">
                <a:solidFill>
                  <a:srgbClr val="FFC000"/>
                </a:solidFill>
              </a:rPr>
              <a:t>sistem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komposer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.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PaaS </a:t>
            </a:r>
            <a:r>
              <a:rPr lang="en-US" dirty="0" err="1"/>
              <a:t>atau</a:t>
            </a:r>
            <a:r>
              <a:rPr lang="en-US" dirty="0"/>
              <a:t> SaaS </a:t>
            </a:r>
            <a:r>
              <a:rPr lang="en-US" dirty="0" err="1" smtClean="0"/>
              <a:t>mendptkan</a:t>
            </a:r>
            <a:r>
              <a:rPr lang="en-US" dirty="0" smtClean="0"/>
              <a:t>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— </a:t>
            </a:r>
            <a:r>
              <a:rPr lang="en-US" dirty="0" smtClean="0"/>
              <a:t>hal-2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antara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lain</a:t>
            </a:r>
            <a:r>
              <a:rPr lang="en-US" dirty="0" smtClean="0"/>
              <a:t>: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C000"/>
                </a:solidFill>
              </a:rPr>
              <a:t>merakit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sistem</a:t>
            </a:r>
            <a:r>
              <a:rPr lang="en-US" dirty="0" smtClean="0"/>
              <a:t>.</a:t>
            </a:r>
            <a:endParaRPr lang="en-US" dirty="0"/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FFC000"/>
                </a:solidFill>
              </a:rPr>
              <a:t>Pengembangan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sistem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murah</a:t>
            </a:r>
            <a:r>
              <a:rPr lang="en-US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FFC000"/>
                </a:solidFill>
              </a:rPr>
              <a:t>Pengoperasian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andal</a:t>
            </a:r>
            <a:r>
              <a:rPr lang="en-US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FFC000"/>
                </a:solidFill>
              </a:rPr>
              <a:t>Kelompok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pengembang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berkualitas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.</a:t>
            </a:r>
          </a:p>
          <a:p>
            <a:pPr marL="45720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FFC000"/>
                </a:solidFill>
              </a:rPr>
              <a:t>Metodologi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desain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logis</a:t>
            </a:r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Kita </a:t>
            </a:r>
            <a:r>
              <a:rPr lang="en-US" dirty="0" err="1"/>
              <a:t>menjumpai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arah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merancang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sistem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yg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dpt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dikomposisikan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dlm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komputasi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awan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/>
              <a:t>adopsi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Arsitektur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Berorientasi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(SOA). </a:t>
            </a:r>
            <a:r>
              <a:rPr lang="en-US" dirty="0"/>
              <a:t>Inti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dibangun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dari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serangkaian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modul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menggunakan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komunikasi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standar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>
                <a:solidFill>
                  <a:srgbClr val="FFFF00"/>
                </a:solidFill>
              </a:rPr>
              <a:t>antarmuka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layanan</a:t>
            </a:r>
            <a:r>
              <a:rPr lang="en-US" dirty="0"/>
              <a:t>. </a:t>
            </a:r>
            <a:r>
              <a:rPr lang="en-US" dirty="0" err="1">
                <a:solidFill>
                  <a:srgbClr val="FFFF00"/>
                </a:solidFill>
              </a:rPr>
              <a:t>Contoh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Bahasa Web (</a:t>
            </a:r>
            <a:r>
              <a:rPr lang="en-US" dirty="0">
                <a:solidFill>
                  <a:srgbClr val="FFFF00"/>
                </a:solidFill>
              </a:rPr>
              <a:t>WSDL)</a:t>
            </a:r>
            <a:r>
              <a:rPr lang="en-US" dirty="0"/>
              <a:t>, </a:t>
            </a:r>
            <a:r>
              <a:rPr lang="en-US" dirty="0" err="1"/>
              <a:t>pertukaran</a:t>
            </a:r>
            <a:r>
              <a:rPr lang="en-US" dirty="0"/>
              <a:t> data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smtClean="0"/>
              <a:t>XML &amp;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SOAP.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3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mylar</Template>
  <TotalTime>4124</TotalTime>
  <Words>4163</Words>
  <Application>Microsoft Office PowerPoint</Application>
  <PresentationFormat>On-screen Show (4:3)</PresentationFormat>
  <Paragraphs>168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Corbel</vt:lpstr>
      <vt:lpstr>Tahoma</vt:lpstr>
      <vt:lpstr>Times New Roman</vt:lpstr>
      <vt:lpstr>Tunga</vt:lpstr>
      <vt:lpstr>Wingdings</vt:lpstr>
      <vt:lpstr>mylar</vt:lpstr>
      <vt:lpstr>Memahami Arsitektur Awan (Cloud)</vt:lpstr>
      <vt:lpstr>PowerPoint Presentation</vt:lpstr>
      <vt:lpstr>Pendahuluan</vt:lpstr>
      <vt:lpstr>PowerPoint Presentation</vt:lpstr>
      <vt:lpstr>Stack Cloud Computing</vt:lpstr>
      <vt:lpstr>PowerPoint Presentation</vt:lpstr>
      <vt:lpstr>Kompabilitas</vt:lpstr>
      <vt:lpstr>PowerPoint Presentation</vt:lpstr>
      <vt:lpstr>PowerPoint Presentation</vt:lpstr>
      <vt:lpstr>Infrastruktur</vt:lpstr>
      <vt:lpstr>PowerPoint Presentation</vt:lpstr>
      <vt:lpstr> Arsitektur yg menggambarkan bag dari tumpukan komputasi awan yg ditetapkan sbg server</vt:lpstr>
      <vt:lpstr>Platform</vt:lpstr>
      <vt:lpstr>Alat virtual adalah perangkat lunak yg menginstal middleware ke mesin virtual</vt:lpstr>
      <vt:lpstr>PowerPoint Presentation</vt:lpstr>
      <vt:lpstr>Peralatan Virtual</vt:lpstr>
      <vt:lpstr>Mesin Amazon (kumpulan peralatan virtual yg dpt di instal pd server Xen hypervisor mereka)</vt:lpstr>
      <vt:lpstr>PowerPoint Presentation</vt:lpstr>
      <vt:lpstr>Pasar VMware Virtual Appliance (http://www.vmware.com/appliances/) menjual peralatan virtual yg berjalan pd hypervisor VMware dlm aplikasi komputasi awan</vt:lpstr>
      <vt:lpstr>Jumpbox (http://www.jumpbox.com/) adalah layanan instalasi &amp; manajemen alat virtual sumber terbuka (Open Source)</vt:lpstr>
      <vt:lpstr>Protokol Komunikasi</vt:lpstr>
      <vt:lpstr>PowerPoint Presentation</vt:lpstr>
      <vt:lpstr>PowerPoint Presentation</vt:lpstr>
      <vt:lpstr>PowerPoint Presentation</vt:lpstr>
      <vt:lpstr>Aplikasi</vt:lpstr>
      <vt:lpstr>PowerPoint Presentation</vt:lpstr>
      <vt:lpstr>Menghubungkan ke Cloud</vt:lpstr>
      <vt:lpstr>PowerPoint Presentation</vt:lpstr>
      <vt:lpstr>Gbridge menyediakan sarana utk menghubungkan satu komputer dg aman menggunakan Gtalk (Contoh: fitur penjelajahan folder SecureShares)</vt:lpstr>
      <vt:lpstr>OS Jolicloud Netbook</vt:lpstr>
      <vt:lpstr>Sistem operasi klien cloud Jolicloud adalah platform jejaring sosial utk netbook dg toko aplikasi khusus</vt:lpstr>
      <vt:lpstr>Chromium OS: Browser sbg Sistem Operasi</vt:lpstr>
      <vt:lpstr>Peluncur aplikasi sistem operasi Chrome OS dr demo awal produk yg ditemukan di http://www.youtube.com/watch?v=ANMrzw7JFzA&amp;feature=channel</vt:lpstr>
      <vt:lpstr>Bgmn Google Reader muncul di dlm Chrome OS sebagai tab</vt:lpstr>
      <vt:lpstr>Ringkasan</vt:lpstr>
      <vt:lpstr>End of the third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</dc:title>
  <dc:creator>chris</dc:creator>
  <cp:lastModifiedBy>admin</cp:lastModifiedBy>
  <cp:revision>234</cp:revision>
  <dcterms:created xsi:type="dcterms:W3CDTF">2006-08-16T00:00:00Z</dcterms:created>
  <dcterms:modified xsi:type="dcterms:W3CDTF">2020-04-03T09:20:13Z</dcterms:modified>
</cp:coreProperties>
</file>